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84" r:id="rId3"/>
    <p:sldId id="257" r:id="rId4"/>
    <p:sldId id="282" r:id="rId5"/>
    <p:sldId id="258" r:id="rId6"/>
    <p:sldId id="259" r:id="rId7"/>
    <p:sldId id="260" r:id="rId8"/>
    <p:sldId id="288" r:id="rId9"/>
    <p:sldId id="289" r:id="rId10"/>
    <p:sldId id="287" r:id="rId11"/>
    <p:sldId id="261" r:id="rId12"/>
    <p:sldId id="262" r:id="rId13"/>
    <p:sldId id="279" r:id="rId14"/>
    <p:sldId id="280" r:id="rId15"/>
    <p:sldId id="286" r:id="rId16"/>
    <p:sldId id="263" r:id="rId17"/>
    <p:sldId id="264" r:id="rId18"/>
    <p:sldId id="265" r:id="rId19"/>
    <p:sldId id="266" r:id="rId20"/>
    <p:sldId id="267" r:id="rId21"/>
    <p:sldId id="268" r:id="rId22"/>
    <p:sldId id="271" r:id="rId23"/>
    <p:sldId id="273" r:id="rId24"/>
    <p:sldId id="274" r:id="rId25"/>
    <p:sldId id="275" r:id="rId26"/>
    <p:sldId id="276" r:id="rId27"/>
    <p:sldId id="277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9" autoAdjust="0"/>
  </p:normalViewPr>
  <p:slideViewPr>
    <p:cSldViewPr>
      <p:cViewPr varScale="1">
        <p:scale>
          <a:sx n="103" d="100"/>
          <a:sy n="103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43CCA-F78A-44D9-B594-A6D619E0E00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CF76E-C583-4D68-AF6C-E4BEFCC22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4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CF76E-C583-4D68-AF6C-E4BEFCC221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6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DF4D1C2-AFE6-4A34-876C-9A63919DB743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2DEF11-8BF0-45E2-A763-348CC031253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401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Министерство образования и науки РД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Государственное бюджетное профессиональное образовательное учреждение РД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«Технический колледж»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1"/>
            <a:ext cx="6400800" cy="1368152"/>
          </a:xfrm>
        </p:spPr>
        <p:txBody>
          <a:bodyPr>
            <a:normAutofit fontScale="62500" lnSpcReduction="20000"/>
          </a:bodyPr>
          <a:lstStyle/>
          <a:p>
            <a:pPr marR="36576" lvl="0">
              <a:spcBef>
                <a:spcPts val="0"/>
              </a:spcBef>
              <a:buClr>
                <a:srgbClr val="A5B592"/>
              </a:buClr>
              <a:buSzPct val="80000"/>
            </a:pPr>
            <a:r>
              <a:rPr lang="ru-RU" sz="5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пилотного проекта  </a:t>
            </a:r>
            <a:endParaRPr lang="ru-RU" sz="51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R="36576" lvl="0">
              <a:spcBef>
                <a:spcPts val="0"/>
              </a:spcBef>
              <a:buClr>
                <a:srgbClr val="A5B592"/>
              </a:buClr>
              <a:buSzPct val="80000"/>
            </a:pPr>
            <a:r>
              <a:rPr lang="ru-RU" sz="5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«Бережливый колледж» </a:t>
            </a:r>
            <a:endParaRPr lang="ru-RU" sz="5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F:\фото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864096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1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7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908720"/>
            <a:ext cx="8640960" cy="5949280"/>
          </a:xfrm>
        </p:spPr>
        <p:txBody>
          <a:bodyPr>
            <a:noAutofit/>
          </a:bodyPr>
          <a:lstStyle/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Рахманова М.М.,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и.о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директора колледжа (руководитель проектного офиса);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 Исакова У.Б., заведующая юридическо-технологическим отделением (администратор проектного офиса);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 Ахмедова Ф.Р., заместитель директора по учебно-методической работе (ответственный за улучшение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4. 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Мутаилова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П.Г., заместитель директора по воспитательной работе (ответственный за улучшение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5. 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Инусов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С.М., заместитель директора по хозяйственной части (ответственный за улучшение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6. 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Демиров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А.Д., заместитель директора по административно-правовым вопросам (ответственный за стандартизацию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7. 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Раджабова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Д.А., помощник директора (ответственный за улучшение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 Гаджиев Б.И., руководитель центра по трудоустройству и СМК (ответственный за стандартизацию процессов);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9.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Кужева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А.З., методист колледжа (ответственный за визуализацию);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27051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10. 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Багинов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О.М., преподаватель отделения программирования (ответственный за визуализацию);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11. Азизов М.Н., преподаватель отделения программирования (ответственный за информирование и информатизацию процессов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Состав проектного офиса: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306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997309"/>
              </p:ext>
            </p:extLst>
          </p:nvPr>
        </p:nvGraphicFramePr>
        <p:xfrm>
          <a:off x="251520" y="1758404"/>
          <a:ext cx="8640959" cy="4904608"/>
        </p:xfrm>
        <a:graphic>
          <a:graphicData uri="http://schemas.openxmlformats.org/drawingml/2006/table">
            <a:tbl>
              <a:tblPr firstRow="1" firstCol="1" bandRow="1"/>
              <a:tblGrid>
                <a:gridCol w="689763"/>
                <a:gridCol w="2013611"/>
                <a:gridCol w="689763"/>
                <a:gridCol w="689763"/>
                <a:gridCol w="689763"/>
                <a:gridCol w="689763"/>
                <a:gridCol w="689763"/>
                <a:gridCol w="616246"/>
                <a:gridCol w="616246"/>
                <a:gridCol w="628139"/>
                <a:gridCol w="62813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Сроки реализации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15.02.19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28.02.19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01.03.19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целевое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состояние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текущей карты процесса (инвентаризация существующей системы навигации на территории колледжа)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Анализ текущей карты процесса и разработка целевой карты процесса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улучшений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комплекса стендов, знаков, указателей схем, обеспечивающих удобство ориентирования на территории колледжа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Изготовление и установка элементов системы навигации на территории колледжа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Мониторинг улучшений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Подведение результатов проекта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49" marR="4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0081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ДОРОЖНАЯ КАРТА» ПРОЕКТА «БЕРЕЖЛИВЫЙ КОЛЛЕДЖ»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«ОПТИМИЗАЦИЯ СИСТЕМЫ НАВИГАЦИИ НА ТЕРРИТОРИИ КОЛЛЕДЖА»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46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32656"/>
            <a:ext cx="7408333" cy="57935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31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31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</a:t>
            </a:r>
            <a:r>
              <a:rPr lang="ru-RU" sz="31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«ОПТИМИЗАЦИЯ СИСТЕМЫ НАВИГАЦИИ НА ТЕРРИТОРИИ КОЛЛЕДЖА»</a:t>
            </a:r>
            <a:r>
              <a:rPr lang="ru-RU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92431"/>
            <a:ext cx="33123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3123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53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«ОПТИМИЗАЦИЯ СИСТЕМЫ НАВИГАЦИИ НА ТЕРРИТОРИИ КОЛЛЕДЖА</a:t>
            </a:r>
            <a:endParaRPr lang="ru-RU" dirty="0"/>
          </a:p>
        </p:txBody>
      </p:sp>
      <p:sp>
        <p:nvSpPr>
          <p:cNvPr id="4" name="AutoShape 2" descr="blob:https://web.whatsapp.com/042a35e0-fd73-4fa3-b8b9-e821f20b3d01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3824"/>
            <a:ext cx="381642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93824"/>
            <a:ext cx="417646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70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576064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69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162639"/>
              </p:ext>
            </p:extLst>
          </p:nvPr>
        </p:nvGraphicFramePr>
        <p:xfrm>
          <a:off x="251521" y="2060848"/>
          <a:ext cx="8667602" cy="4149028"/>
        </p:xfrm>
        <a:graphic>
          <a:graphicData uri="http://schemas.openxmlformats.org/drawingml/2006/table">
            <a:tbl>
              <a:tblPr firstRow="1" firstCol="1" bandRow="1"/>
              <a:tblGrid>
                <a:gridCol w="691933"/>
                <a:gridCol w="2019404"/>
                <a:gridCol w="691933"/>
                <a:gridCol w="691933"/>
                <a:gridCol w="691933"/>
                <a:gridCol w="691933"/>
                <a:gridCol w="691933"/>
                <a:gridCol w="618185"/>
                <a:gridCol w="618185"/>
                <a:gridCol w="630115"/>
                <a:gridCol w="630115"/>
              </a:tblGrid>
              <a:tr h="16305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Сроки реализации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9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15.02.19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28.02.19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01.03.19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30.04.19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31.05.19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01.06.19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03.07.19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02.09.19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30.09.19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01.10.19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31.10.19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01.11.19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29.11.19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30.11.19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27.12.19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целевое состояние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текущей карты процесса (</a:t>
                      </a:r>
                      <a:r>
                        <a:rPr lang="ru-RU" sz="1000">
                          <a:solidFill>
                            <a:srgbClr val="24242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энергетического аудита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с составлением Энергетического паспорта)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Анализ текущей карты процесса и разработка целевой карты процесса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улучшений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Использование тепловой изоляции для трубопроводов</a:t>
                      </a:r>
                      <a:endParaRPr lang="ru-RU" sz="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Замена насосного оборудования на потребляющее меньше мощности</a:t>
                      </a:r>
                      <a:endParaRPr lang="ru-RU" sz="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Замена ламп накаливания и люминисцентных на светодиодные </a:t>
                      </a:r>
                      <a:endParaRPr lang="ru-RU" sz="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Замена деревянных окон на ПВХ окна</a:t>
                      </a:r>
                      <a:endParaRPr lang="ru-RU" sz="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Замена отопительной системы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Установка счетчика расхода на холодную воду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Мониторинг улучшений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84" marR="48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«ОПТИМИЗАЦИЯ ЗАТРАТ НА ПОТРЕБЛЕНИЕ ЭНЕРГЕТИЧЕСКИХ И ДРУГИХ КОММУНАЛЬНЫХ  РЕСУРСОВ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</a:rPr>
              <a:t>В РЕЗУЛЬТАТЕ РЕАЛИЗАЦИИ РЕСУРСОСБЕРЕГАЮЩИХ МЕРОПРИЯТИЙ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844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69488"/>
              </p:ext>
            </p:extLst>
          </p:nvPr>
        </p:nvGraphicFramePr>
        <p:xfrm>
          <a:off x="251520" y="2348880"/>
          <a:ext cx="8424939" cy="4141196"/>
        </p:xfrm>
        <a:graphic>
          <a:graphicData uri="http://schemas.openxmlformats.org/drawingml/2006/table">
            <a:tbl>
              <a:tblPr firstRow="1" firstCol="1" bandRow="1"/>
              <a:tblGrid>
                <a:gridCol w="546980"/>
                <a:gridCol w="1596788"/>
                <a:gridCol w="546980"/>
                <a:gridCol w="546980"/>
                <a:gridCol w="546980"/>
                <a:gridCol w="546980"/>
                <a:gridCol w="546980"/>
                <a:gridCol w="488682"/>
                <a:gridCol w="488682"/>
                <a:gridCol w="498112"/>
                <a:gridCol w="2070795"/>
              </a:tblGrid>
              <a:tr h="81893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Сроки реализации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15.02.19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28.02.19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01.03.19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целевое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состояние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Times New Roman"/>
                        </a:rPr>
                        <a:t>Разработка текущей карты процесса (анализ процедур подачи документов для поступления на ДПО и перевода из других образовательных учреждений)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Times New Roman"/>
                        </a:rPr>
                        <a:t>Анализ текущей карты процесса и разработка целевой карты процесса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libri"/>
                          <a:ea typeface="Times New Roman"/>
                        </a:rPr>
                        <a:t>Внедрение улучшений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образцов заявлений и перечня требований для зачисления в колледж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Оптимизация процедуры перевода студентов из других образовательных учреждений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вкладок на сайте колледжа для подачи документов для поступления на ДПО и перевода из других образовательных учреждений.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Мониторинг улучшений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70" marR="41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01622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2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</a:t>
            </a: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«ОПТИМИЗАЦИЯ ПРОЦЕССА ПОДАЧИ ДОКУМЕНТОВ ДЛЯ ПОСТУПЛЕНИЯ НА ОБУЧЕНИЕ ПО ПРОГРАММАМ </a:t>
            </a: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ДОПОЛНИТЕЛЬНОГО ПРОФЕССИОНАЛЬНОГО ОБРАЗОВАНИЯ И ПЕРЕВОДА ИЗ ДРУГИХ ОБРАЗОВАТЕЛЬНЫХ УЧРЕЖДЕНИЙ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»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51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055186"/>
              </p:ext>
            </p:extLst>
          </p:nvPr>
        </p:nvGraphicFramePr>
        <p:xfrm>
          <a:off x="323528" y="2348880"/>
          <a:ext cx="8496944" cy="3667248"/>
        </p:xfrm>
        <a:graphic>
          <a:graphicData uri="http://schemas.openxmlformats.org/drawingml/2006/table">
            <a:tbl>
              <a:tblPr firstRow="1" firstCol="1" bandRow="1"/>
              <a:tblGrid>
                <a:gridCol w="597733"/>
                <a:gridCol w="1744950"/>
                <a:gridCol w="597733"/>
                <a:gridCol w="597733"/>
                <a:gridCol w="597733"/>
                <a:gridCol w="597733"/>
                <a:gridCol w="597733"/>
                <a:gridCol w="534026"/>
                <a:gridCol w="534026"/>
                <a:gridCol w="544330"/>
                <a:gridCol w="1553214"/>
              </a:tblGrid>
              <a:tr h="1583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15.02.19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28.02.19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01.03.19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30.04.19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31.05.19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01.06.19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03.07.19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02.09.19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30.09.19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01.10.19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31.10.19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01.11.19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29.11.19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30.11.19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27.12.19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целевое состояние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Times New Roman"/>
                        </a:rPr>
                        <a:t>Разработка текущей карты процесса (анализ системы документоборота, сопровождающего управленческий и образовательный процессы)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/>
                          <a:ea typeface="Times New Roman"/>
                        </a:rPr>
                        <a:t>Анализ текущей карты процесса и разработка целевой карты процесса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Times New Roman"/>
                        </a:rPr>
                        <a:t>Внедрение улучшений</a:t>
                      </a:r>
                      <a:endParaRPr lang="ru-RU" sz="7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стандартов перечня и образцов документов, сопровождающих управленческий и образовательный процессы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стандартов перечня и образцов документов, сопровождающих управленческий и образовательный процессы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75" marR="447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«ОПТИМИЗАЦИЯ ДОКУМЕНТООБОРОТА КОЛЛЕДЖА НА ОСНОВЕ СТАНДАРТИЗАЦИИ УЧЕБНОЙ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 УПРАВЛЕНЧЕСКОЙ ДОКУМЕНТАЦИИ»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87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14052"/>
              </p:ext>
            </p:extLst>
          </p:nvPr>
        </p:nvGraphicFramePr>
        <p:xfrm>
          <a:off x="323529" y="2666118"/>
          <a:ext cx="8424935" cy="3787218"/>
        </p:xfrm>
        <a:graphic>
          <a:graphicData uri="http://schemas.openxmlformats.org/drawingml/2006/table">
            <a:tbl>
              <a:tblPr firstRow="1" firstCol="1" bandRow="1"/>
              <a:tblGrid>
                <a:gridCol w="503801"/>
                <a:gridCol w="1470735"/>
                <a:gridCol w="503801"/>
                <a:gridCol w="503801"/>
                <a:gridCol w="503801"/>
                <a:gridCol w="503801"/>
                <a:gridCol w="503801"/>
                <a:gridCol w="450104"/>
                <a:gridCol w="450104"/>
                <a:gridCol w="458790"/>
                <a:gridCol w="2572396"/>
              </a:tblGrid>
              <a:tr h="11742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15.02.19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28.02.19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01.03.19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29.04.19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30.04.19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31.05.19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01.06.19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03.07.19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02.09.19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30.09.19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01.10.19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31.10.19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01.11.19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29.11.19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30.11.19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27.12.19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Диагностика и целевое состояние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Times New Roman"/>
                        </a:rPr>
                        <a:t>Разработка текущей карты процесса (анализ образовательных процессов в колледже)</a:t>
                      </a:r>
                      <a:endParaRPr lang="ru-RU" sz="6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4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Times New Roman"/>
                        </a:rPr>
                        <a:t>Анализ текущей карты процесса и разработка целевой карты процесса</a:t>
                      </a:r>
                      <a:endParaRPr lang="ru-RU" sz="6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Calibri"/>
                          <a:ea typeface="Times New Roman"/>
                        </a:rPr>
                        <a:t>Внедрение улучшений</a:t>
                      </a:r>
                      <a:endParaRPr lang="ru-RU" sz="6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функционирования технологической платформы сетевого взаимодействия ПОО РД на базе СДО Русский MOODLE 3KL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4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работы личных кабинетов обучающихся и преподавателей в электронной информационно образовательной среде (ЭИОС)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2.3.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Реализация программ подготовки с использованием электронного обучения, дистанционных образовательных технологий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3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Мониторинг улучшений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8" marR="352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ПОДПРОЕКТ 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«ОПТИМИЗАЦИЯ ИНФОРМАЦИОННО-ОБРАЗОВАТЕЛЬНОЙ СРЕДЫ 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НА ОСНОВЕ ИСПОЛЬЗОВАНИЯ ЭЛЕКТРОННОГО ОБУЧЕНИЯ, ДИСТАНЦИОННЫХ ОБРАЗОВАТЕЛЬНЫХ ТЕХНОЛОГИЙ»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88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- предусматривает </a:t>
            </a:r>
            <a:r>
              <a:rPr lang="ru-RU" sz="3200" dirty="0">
                <a:solidFill>
                  <a:srgbClr val="00B050"/>
                </a:solidFill>
                <a:latin typeface="Times New Roman"/>
                <a:ea typeface="Times New Roman"/>
              </a:rPr>
              <a:t>постоянное совершенствование рабочих </a:t>
            </a:r>
            <a:r>
              <a:rPr lang="ru-RU" sz="32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процессов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32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снижение </a:t>
            </a:r>
            <a:r>
              <a:rPr lang="ru-RU" sz="3200" dirty="0">
                <a:solidFill>
                  <a:srgbClr val="0070C0"/>
                </a:solidFill>
                <a:latin typeface="Times New Roman"/>
                <a:ea typeface="Times New Roman"/>
              </a:rPr>
              <a:t>потерь времени и </a:t>
            </a:r>
            <a:r>
              <a:rPr lang="ru-RU" sz="32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ресурсов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32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непрерывный </a:t>
            </a:r>
            <a:r>
              <a:rPr lang="ru-RU" sz="3200" dirty="0">
                <a:solidFill>
                  <a:srgbClr val="7030A0"/>
                </a:solidFill>
                <a:latin typeface="Times New Roman"/>
                <a:ea typeface="Times New Roman"/>
              </a:rPr>
              <a:t>поиск путей оптимизации и устранения потерь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ФИЛОСОФИЯ БЕРЕЖЛИВОГО ПРОИЗВОДСТВА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85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908720"/>
            <a:ext cx="7408333" cy="52174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7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8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32656"/>
            <a:ext cx="7408333" cy="57935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26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Методический кабинет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338" name="Picture 2" descr="C:\Users\Джабраил\Downloads\д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4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Методический кабинет</a:t>
            </a:r>
            <a:br>
              <a:rPr lang="ru-RU" sz="40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0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 </a:t>
            </a:r>
            <a:endParaRPr lang="ru-RU" dirty="0"/>
          </a:p>
        </p:txBody>
      </p:sp>
      <p:pic>
        <p:nvPicPr>
          <p:cNvPr id="15362" name="Picture 2" descr="C:\Users\Джабраил\Downloads\д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758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Методический кабинет</a:t>
            </a:r>
            <a:br>
              <a:rPr lang="ru-RU" sz="40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000" b="1" dirty="0" smtClean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ПОСЛЕ </a:t>
            </a:r>
            <a:endParaRPr lang="ru-RU" dirty="0"/>
          </a:p>
        </p:txBody>
      </p:sp>
      <p:pic>
        <p:nvPicPr>
          <p:cNvPr id="16386" name="Picture 2" descr="C:\Users\Джабраил\Downloads\после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48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Методический кабинет</a:t>
            </a:r>
            <a:br>
              <a:rPr lang="ru-RU" sz="36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ПОСЛЕ </a:t>
            </a:r>
            <a:endParaRPr lang="ru-RU" dirty="0"/>
          </a:p>
        </p:txBody>
      </p:sp>
      <p:pic>
        <p:nvPicPr>
          <p:cNvPr id="17410" name="Picture 2" descr="C:\Users\Джабраил\Downloads\после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1296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9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ДО                          ПОСЛЕ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56792"/>
            <a:ext cx="37296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54" y="1556792"/>
            <a:ext cx="37444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3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БИБЛИОТЕКА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                          ПОСЛЕ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7646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410445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665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БИБЛИОТЕКА</a:t>
            </a:r>
            <a:br>
              <a:rPr lang="ru-RU" sz="4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                          ПОСЛЕ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3"/>
            <a:ext cx="3600400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3"/>
            <a:ext cx="3816424" cy="439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725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24847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40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281339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подготовка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высококвалифицированных специалистов и рабочих кадров в соответствии с современными стандартами и передовыми технологиями для удовлетворения текущих и перспективных требований рынка труда Республики Дагестан, воспитание гармонично развитой и социально-ответственной личности на основе духовно-нравственных ценностей народов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Российской Федерации,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исторических и национально-культурных традиций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Миссия Колледжа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77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844824"/>
            <a:ext cx="8640960" cy="4281339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Инициирование, координация, организационно-методическое и информационное сопровождение улучшения производственных процессов в структурных подразделениях Колледжа.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Организация аттестации структурных подразделений Колледжа на соответствие принципам Бережливого производства.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Организация и проведение непрерывного обучения сотрудников Колледжа принципам, методам, инструментам Бережливого производства.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872208"/>
          </a:xfrm>
        </p:spPr>
        <p:txBody>
          <a:bodyPr>
            <a:noAutofit/>
          </a:bodyPr>
          <a:lstStyle/>
          <a:p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Основные задачи проекта 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Бережливый колледж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81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5472608"/>
          </a:xfrm>
        </p:spPr>
        <p:txBody>
          <a:bodyPr>
            <a:noAutofit/>
          </a:bodyPr>
          <a:lstStyle/>
          <a:p>
            <a:pPr lvl="0" indent="450215" algn="just">
              <a:lnSpc>
                <a:spcPct val="115000"/>
              </a:lnSpc>
              <a:buClr>
                <a:srgbClr val="629DD1"/>
              </a:buClr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Обеспечение взаимодействия и сотрудничества Колледжа с организациями и учреждениями по вопросам развития Бережливого производства.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  <a:buClr>
                <a:srgbClr val="629DD1"/>
              </a:buClr>
              <a:tabLst>
                <a:tab pos="990600" algn="l"/>
              </a:tabLst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Развитие взаимодействия Колледжа с базами практики и потенциальными работодателями в целях продвижения методов и инструментов Бережливого производства.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  <a:buClr>
                <a:srgbClr val="629DD1"/>
              </a:buClr>
              <a:tabLst>
                <a:tab pos="990600" algn="l"/>
              </a:tabLst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Популяризация принципов и методов бережливого производства среди студентов и сотрудников Колледжа.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Основные задачи проекта </a:t>
            </a:r>
            <a:b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«Бережливый колледж</a:t>
            </a:r>
            <a:r>
              <a:rPr lang="ru-RU" sz="4800" b="1" dirty="0" smtClean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5167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680520"/>
          </a:xfrm>
        </p:spPr>
        <p:txBody>
          <a:bodyPr>
            <a:normAutofit/>
          </a:bodyPr>
          <a:lstStyle/>
          <a:p>
            <a:pPr lvl="0" indent="450215" algn="just">
              <a:lnSpc>
                <a:spcPct val="115000"/>
              </a:lnSpc>
              <a:buClr>
                <a:srgbClr val="629DD1"/>
              </a:buClr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Непрерывное улучшение качества учебно-методического и материально-технического обеспечения образовательного процесса.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  <a:buClr>
                <a:srgbClr val="629DD1"/>
              </a:buClr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Освоение современных технологий обучения.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  <a:buClr>
                <a:srgbClr val="629DD1"/>
              </a:buClr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Совершенствование системы управления на основе современных методов менеджмента организации.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  <a:buClr>
                <a:srgbClr val="629DD1"/>
              </a:buClr>
            </a:pPr>
            <a:r>
              <a:rPr lang="ru-RU" dirty="0">
                <a:solidFill>
                  <a:srgbClr val="242852"/>
                </a:solidFill>
                <a:latin typeface="Times New Roman"/>
                <a:ea typeface="Times New Roman"/>
                <a:cs typeface="Times New Roman"/>
              </a:rPr>
              <a:t>- Совершенствование системы материального и финансового обеспечения, а также социальной защищенности учащихся и сотрудников. </a:t>
            </a:r>
            <a:endParaRPr lang="ru-RU" dirty="0">
              <a:solidFill>
                <a:srgbClr val="242852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Autofit/>
          </a:bodyPr>
          <a:lstStyle/>
          <a:p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Основные задачи проекта </a:t>
            </a:r>
            <a:b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«Бережливый колледж</a:t>
            </a:r>
            <a:r>
              <a:rPr lang="ru-RU" sz="4800" b="1" dirty="0" smtClean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4800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161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Заседание проектного офиса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C:\Users\Админ\Desktop\6591214c-a428-4afb-8c4c-1d525a588c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1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8000">
                  <a:solidFill>
                    <a:srgbClr val="297F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Заседание проектного офиса</a:t>
            </a:r>
            <a:endParaRPr lang="ru-RU" dirty="0"/>
          </a:p>
        </p:txBody>
      </p:sp>
      <p:pic>
        <p:nvPicPr>
          <p:cNvPr id="2050" name="Picture 2" descr="C:\Users\Админ\Desktop\8f27f917-b934-4e77-99df-b09bc4fd7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12968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346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262</TotalTime>
  <Words>742</Words>
  <Application>Microsoft Office PowerPoint</Application>
  <PresentationFormat>Экран (4:3)</PresentationFormat>
  <Paragraphs>631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Министерство образования и науки РД Государственное бюджетное профессиональное образовательное учреждение РД  «Технический колледж»</vt:lpstr>
      <vt:lpstr>ФИЛОСОФИЯ БЕРЕЖЛИВОГО ПРОИЗВОДСТВА</vt:lpstr>
      <vt:lpstr>Презентация PowerPoint</vt:lpstr>
      <vt:lpstr>Миссия Колледжа</vt:lpstr>
      <vt:lpstr>Основные задачи проекта  «Бережливый колледж» </vt:lpstr>
      <vt:lpstr> Основные задачи проекта  «Бережливый колледж» </vt:lpstr>
      <vt:lpstr>Основные задачи проекта  «Бережливый колледж» </vt:lpstr>
      <vt:lpstr>Заседание проектного офиса</vt:lpstr>
      <vt:lpstr>Заседание проектного офиса</vt:lpstr>
      <vt:lpstr>Презентация PowerPoint</vt:lpstr>
      <vt:lpstr>Состав проектного офиса:  </vt:lpstr>
      <vt:lpstr> «ДОРОЖНАЯ КАРТА» ПРОЕКТА «БЕРЕЖЛИВЫЙ КОЛЛЕДЖ»  ПОДПРОЕКТ «ОПТИМИЗАЦИЯ СИСТЕМЫ НАВИГАЦИИ НА ТЕРРИТОРИИ КОЛЛЕДЖА» </vt:lpstr>
      <vt:lpstr> ПОДПРОЕКТ «ОПТИМИЗАЦИЯ СИСТЕМЫ НАВИГАЦИИ НА ТЕРРИТОРИИ КОЛЛЕДЖА» </vt:lpstr>
      <vt:lpstr>ПОДПРОЕКТ «ОПТИМИЗАЦИЯ СИСТЕМЫ НАВИГАЦИИ НА ТЕРРИТОРИИ КОЛЛЕДЖА</vt:lpstr>
      <vt:lpstr>Презентация PowerPoint</vt:lpstr>
      <vt:lpstr>ПОДПРОЕКТ «ОПТИМИЗАЦИЯ ЗАТРАТ НА ПОТРЕБЛЕНИЕ ЭНЕРГЕТИЧЕСКИХ И ДРУГИХ КОММУНАЛЬНЫХ  РЕСУРСОВ  В РЕЗУЛЬТАТЕ РЕАЛИЗАЦИИ РЕСУРСОСБЕРЕГАЮЩИХ МЕРОПРИЯТИЙ</vt:lpstr>
      <vt:lpstr> ПОДПРОЕКТ «ОПТИМИЗАЦИЯ ПРОЦЕССА ПОДАЧИ ДОКУМЕНТОВ ДЛЯ ПОСТУПЛЕНИЯ НА ОБУЧЕНИЕ ПО ПРОГРАММАМ  ДОПОЛНИТЕЛЬНОГО ПРОФЕССИОНАЛЬНОГО ОБРАЗОВАНИЯ И ПЕРЕВОДА ИЗ ДРУГИХ ОБРАЗОВАТЕЛЬНЫХ УЧРЕЖДЕНИЙ» </vt:lpstr>
      <vt:lpstr>   ПОДПРОЕКТ «ОПТИМИЗАЦИЯ ДОКУМЕНТООБОРОТА КОЛЛЕДЖА НА ОСНОВЕ СТАНДАРТИЗАЦИИ УЧЕБНОЙ  И УПРАВЛЕНЧЕСКОЙ ДОКУМЕНТАЦИИ» </vt:lpstr>
      <vt:lpstr>    ПОДПРОЕКТ «ОПТИМИЗАЦИЯ ИНФОРМАЦИОННО-ОБРАЗОВАТЕЛЬНОЙ СРЕДЫ  НА ОСНОВЕ ИСПОЛЬЗОВАНИЯ ЭЛЕКТРОННОГО ОБУЧЕНИЯ, ДИСТАНЦИОННЫХ ОБРАЗОВАТЕЛЬНЫХ ТЕХНОЛОГИЙ» </vt:lpstr>
      <vt:lpstr>Презентация PowerPoint</vt:lpstr>
      <vt:lpstr>Презентация PowerPoint</vt:lpstr>
      <vt:lpstr>Методический кабинет ДО </vt:lpstr>
      <vt:lpstr>Методический кабинет ДО </vt:lpstr>
      <vt:lpstr>Методический кабинет ПОСЛЕ </vt:lpstr>
      <vt:lpstr>Методический кабинет ПОСЛЕ </vt:lpstr>
      <vt:lpstr>  ДО                          ПОСЛЕ</vt:lpstr>
      <vt:lpstr>БИБЛИОТЕКА ДО                          ПОСЛЕ</vt:lpstr>
      <vt:lpstr>БИБЛИОТЕКА ДО                          ПОСЛЕ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РД Государственное бюджетное профессиональное образовательное учреждение РД  «Технический колледж»</dc:title>
  <dc:creator>Джабраил</dc:creator>
  <cp:lastModifiedBy>Админ</cp:lastModifiedBy>
  <cp:revision>24</cp:revision>
  <dcterms:created xsi:type="dcterms:W3CDTF">2019-03-28T23:08:38Z</dcterms:created>
  <dcterms:modified xsi:type="dcterms:W3CDTF">2019-04-02T12:56:37Z</dcterms:modified>
</cp:coreProperties>
</file>