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22523-6180-4E66-BB52-22200FA76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2C78F4-1486-4E5B-AB86-A6FB88E5B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C41141-52E9-42A2-BC81-0FAE677EE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B684-3BA9-476F-9E43-2CEE4CC51990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8A5186-32AC-4044-AF46-7C7C6B16E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B78E80-4BB8-4644-91E1-B49B0A50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7E05-5A61-43C4-B1C0-964E87496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10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58640-9D0B-41DD-8FE5-1FF2FE76D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838256-9B26-4A52-87E5-E49BFF5C2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03C86A-A441-41E9-B689-186DF0755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B684-3BA9-476F-9E43-2CEE4CC51990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8F325D-7D15-43A8-8CC2-D0BAAFB5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E1DF01-094E-4AC1-9512-6B6483E56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7E05-5A61-43C4-B1C0-964E87496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56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BB873C-FF4D-49D1-A5D4-09557FF95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C0BC66-4CB4-4F32-8F05-30F737BBC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8C2DFB-5DBE-4EFD-9E50-52C778E53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B684-3BA9-476F-9E43-2CEE4CC51990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D74FE4-0948-4317-96B3-63C826C4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BAFEB5-8163-47FF-A353-4F3A89582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7E05-5A61-43C4-B1C0-964E87496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39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60EAB-38B7-4C48-8AC3-5F4A22416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4B6430-B74D-4678-B044-AB830F3D8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A90C81-1684-4A8B-8BEA-CBC5935A7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B684-3BA9-476F-9E43-2CEE4CC51990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322AC5-ADE2-4CCC-9AD3-4E6C423FF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080472-A06E-40A1-876E-703479A56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7E05-5A61-43C4-B1C0-964E87496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07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CAA29-B491-475D-8A91-8B70A7322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BFC4AF-5A7C-45FA-8B02-FCED21EE2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315C56-90DA-4AC7-B04B-232A8F59B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B684-3BA9-476F-9E43-2CEE4CC51990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DE6BA7-0161-41D8-A018-AD697F54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5E9D73-E6EE-405F-AFD9-1733E817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7E05-5A61-43C4-B1C0-964E87496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71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9CCE3E-FFAD-46A9-8778-638A41FF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845A3F-3DEC-48A9-A97E-19F8C95E04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491CEE-8527-4FB9-82C9-08D4742B6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53C0BD-A11F-4815-933F-391E5F35D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B684-3BA9-476F-9E43-2CEE4CC51990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3D4708-A076-4BD7-B4D6-7EE66470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DE6DFB-5BE0-485B-A4EE-90D8607C5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7E05-5A61-43C4-B1C0-964E87496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76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EAB89-4C04-4993-A11F-BB1EEDA0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86D350-FB2E-45FC-BCEF-9592EB299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7C44A1-9BC6-48C1-80EC-F6B423B34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169EC87-1C38-4667-9418-B728CAE8C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EEAEAB-0DCF-49A7-AE23-0C1DF2F682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DA4180C-DC25-4AE2-8AAF-961AB7618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B684-3BA9-476F-9E43-2CEE4CC51990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491115-D389-4F2E-A791-A789D3E0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3530E6-8848-48B4-8980-A5BBD453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7E05-5A61-43C4-B1C0-964E87496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800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03E91-0B55-4B3C-9087-47FABD39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AED4BC-3C83-419D-8754-A5313B753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B684-3BA9-476F-9E43-2CEE4CC51990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812868-FA31-406C-986C-69AFBE8B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74E990-2816-4026-B602-45D33D99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7E05-5A61-43C4-B1C0-964E87496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05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9BA8F2-1095-4F02-9ED6-F4401FDAD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B684-3BA9-476F-9E43-2CEE4CC51990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44AE8C2-F4C1-4587-85CA-4FD4DBFBD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1D3F23-DF05-444B-9FD3-87DC52170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7E05-5A61-43C4-B1C0-964E87496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59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C2737-28E6-4FF4-9D1A-E5A4B2357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9B469B-A145-4F1D-B211-603D3A6DF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7AC4EA-C211-498F-86B7-00F436BE2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C1C5A3-29BE-4D11-8D3F-7F4FFA4E8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B684-3BA9-476F-9E43-2CEE4CC51990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995265-4230-47E6-B58E-50F00C8C7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A862C5-28FD-40E2-B120-45DD7F10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7E05-5A61-43C4-B1C0-964E87496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93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EB219-8A9B-46FC-9019-8134B2E6D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E22E92A-D340-4E8A-8C06-325983C5A2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D8ED6B-5489-48CF-B437-FFA6EADA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8F4F9E-ACF3-43D1-8A31-0CB890737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B684-3BA9-476F-9E43-2CEE4CC51990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C33620-CB5F-4573-956E-2A6D49A97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6C2BD6-3FE3-4622-B810-3D41A6FFF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7E05-5A61-43C4-B1C0-964E87496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62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83748-6423-4403-B8E3-A56C3F34D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BD0D82-8BFF-45BF-AD3A-702CF4B65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6462F3-11CF-43E9-B51C-8B40A46E1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9B684-3BA9-476F-9E43-2CEE4CC51990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E1CA46-5C5C-4CCD-96A8-217B32DF7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0B980D-AFB1-435D-9520-3C779F8C4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07E05-5A61-43C4-B1C0-964E87496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31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CDA6863-B7D8-4E05-A601-3CB6F0016606}"/>
              </a:ext>
            </a:extLst>
          </p:cNvPr>
          <p:cNvSpPr/>
          <p:nvPr/>
        </p:nvSpPr>
        <p:spPr>
          <a:xfrm>
            <a:off x="190496" y="61187"/>
            <a:ext cx="3982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Roboto" pitchFamily="2" charset="0"/>
                <a:ea typeface="Roboto" pitchFamily="2" charset="0"/>
              </a:rPr>
              <a:t>Как пользоваться онлайн-ридером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EBC0933-CC24-41B0-A044-26F231C3088D}"/>
              </a:ext>
            </a:extLst>
          </p:cNvPr>
          <p:cNvSpPr/>
          <p:nvPr/>
        </p:nvSpPr>
        <p:spPr>
          <a:xfrm>
            <a:off x="190496" y="430519"/>
            <a:ext cx="116449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/>
            <a:r>
              <a:rPr lang="en-US" sz="1200" b="0" i="0" dirty="0">
                <a:solidFill>
                  <a:srgbClr val="333333"/>
                </a:solidFill>
                <a:effectLst/>
                <a:latin typeface="Roboto" pitchFamily="2" charset="0"/>
                <a:ea typeface="Roboto" pitchFamily="2" charset="0"/>
              </a:rPr>
              <a:t>	</a:t>
            </a:r>
            <a:r>
              <a:rPr lang="ru-RU" sz="1200" b="0" i="0" dirty="0">
                <a:solidFill>
                  <a:srgbClr val="333333"/>
                </a:solidFill>
                <a:effectLst/>
                <a:latin typeface="Roboto" pitchFamily="2" charset="0"/>
                <a:ea typeface="Roboto" pitchFamily="2" charset="0"/>
              </a:rPr>
              <a:t>Чтение производится с помощью специального ридера, размещенного на нашем сайте (рис. 1).</a:t>
            </a:r>
            <a:endParaRPr lang="ru-RU" sz="12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B306C0-8A66-47C4-9826-34E3CBF6AC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" b="2337"/>
          <a:stretch/>
        </p:blipFill>
        <p:spPr>
          <a:xfrm>
            <a:off x="733245" y="707519"/>
            <a:ext cx="5755418" cy="46926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3CD2E6-2CD6-4F0F-8506-C8C0C7DAFACF}"/>
              </a:ext>
            </a:extLst>
          </p:cNvPr>
          <p:cNvSpPr txBox="1"/>
          <p:nvPr/>
        </p:nvSpPr>
        <p:spPr>
          <a:xfrm>
            <a:off x="733245" y="5400137"/>
            <a:ext cx="1609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latin typeface="Roboto" pitchFamily="2" charset="0"/>
                <a:ea typeface="Roboto" pitchFamily="2" charset="0"/>
              </a:rPr>
              <a:t>Рис. 1. Онлайн-ридер</a:t>
            </a:r>
          </a:p>
        </p:txBody>
      </p:sp>
    </p:spTree>
    <p:extLst>
      <p:ext uri="{BB962C8B-B14F-4D97-AF65-F5344CB8AC3E}">
        <p14:creationId xmlns:p14="http://schemas.microsoft.com/office/powerpoint/2010/main" val="369059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8C878BD-35FD-4E88-9C40-B62EB5E0E37B}"/>
              </a:ext>
            </a:extLst>
          </p:cNvPr>
          <p:cNvSpPr/>
          <p:nvPr/>
        </p:nvSpPr>
        <p:spPr>
          <a:xfrm>
            <a:off x="624216" y="628848"/>
            <a:ext cx="11289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dirty="0">
                <a:solidFill>
                  <a:srgbClr val="333333"/>
                </a:solidFill>
                <a:effectLst/>
                <a:latin typeface="Roboto" pitchFamily="2" charset="0"/>
                <a:ea typeface="Roboto" pitchFamily="2" charset="0"/>
              </a:rPr>
              <a:t>Осуществлять навигацию по изданию Вы можете при помощи интерактивного оглавления, расположенного во вкладке «Содержание» в левой части страницы (рис. 2).</a:t>
            </a:r>
            <a:endParaRPr lang="ru-RU" sz="1200" dirty="0"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C8755D3-41F4-4C8E-9157-E416D91418A1}"/>
              </a:ext>
            </a:extLst>
          </p:cNvPr>
          <p:cNvGrpSpPr>
            <a:grpSpLocks noChangeAspect="1"/>
          </p:cNvGrpSpPr>
          <p:nvPr/>
        </p:nvGrpSpPr>
        <p:grpSpPr>
          <a:xfrm>
            <a:off x="624216" y="1037170"/>
            <a:ext cx="4735184" cy="3992637"/>
            <a:chOff x="560716" y="414870"/>
            <a:chExt cx="4804914" cy="4140679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A765DD73-7862-4DB8-A954-914A3A8210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5000"/>
                      </a14:imgEffect>
                    </a14:imgLayer>
                  </a14:imgProps>
                </a:ext>
              </a:extLst>
            </a:blip>
            <a:srcRect l="310" t="6945" r="42522" b="33862"/>
            <a:stretch/>
          </p:blipFill>
          <p:spPr>
            <a:xfrm>
              <a:off x="560717" y="414870"/>
              <a:ext cx="4804913" cy="4140679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AAA7B6D-10F4-4921-ABD8-E06A507837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10" t="10921" r="80138" b="33862"/>
            <a:stretch/>
          </p:blipFill>
          <p:spPr>
            <a:xfrm>
              <a:off x="560716" y="687255"/>
              <a:ext cx="1645773" cy="3868294"/>
            </a:xfrm>
            <a:prstGeom prst="rect">
              <a:avLst/>
            </a:prstGeom>
            <a:effectLst>
              <a:glow rad="190500">
                <a:schemeClr val="bg1">
                  <a:alpha val="60000"/>
                </a:schemeClr>
              </a:glow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7BA9B39-94F8-44B1-8069-132E13B0D182}"/>
              </a:ext>
            </a:extLst>
          </p:cNvPr>
          <p:cNvSpPr txBox="1"/>
          <p:nvPr/>
        </p:nvSpPr>
        <p:spPr>
          <a:xfrm>
            <a:off x="624216" y="5100610"/>
            <a:ext cx="1882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latin typeface="Roboto" pitchFamily="2" charset="0"/>
                <a:ea typeface="Roboto" pitchFamily="2" charset="0"/>
              </a:rPr>
              <a:t>Рис. 2. Оглавление книги</a:t>
            </a:r>
          </a:p>
        </p:txBody>
      </p:sp>
    </p:spTree>
    <p:extLst>
      <p:ext uri="{BB962C8B-B14F-4D97-AF65-F5344CB8AC3E}">
        <p14:creationId xmlns:p14="http://schemas.microsoft.com/office/powerpoint/2010/main" val="98915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8337BFC-6F06-4A0B-A6A6-98A2B682CBA6}"/>
              </a:ext>
            </a:extLst>
          </p:cNvPr>
          <p:cNvSpPr/>
          <p:nvPr/>
        </p:nvSpPr>
        <p:spPr>
          <a:xfrm>
            <a:off x="266299" y="101140"/>
            <a:ext cx="11659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dirty="0">
                <a:solidFill>
                  <a:srgbClr val="333333"/>
                </a:solidFill>
                <a:effectLst/>
                <a:latin typeface="Roboto" pitchFamily="2" charset="0"/>
                <a:ea typeface="Roboto" pitchFamily="2" charset="0"/>
              </a:rPr>
              <a:t>Вы можете листать страницы с помощью кнопок «Вперед» и «Назад» (стрелочки слева и справа от страницы),  а также перейти на нужную Вам страницу, набрав ее номер в поле «Номер страницы» и кликнув по кнопке «Перейти» (рис. </a:t>
            </a:r>
            <a:r>
              <a:rPr lang="ru-RU" sz="1200" dirty="0">
                <a:solidFill>
                  <a:srgbClr val="333333"/>
                </a:solidFill>
                <a:latin typeface="Roboto" pitchFamily="2" charset="0"/>
                <a:ea typeface="Roboto" pitchFamily="2" charset="0"/>
              </a:rPr>
              <a:t>3)</a:t>
            </a:r>
            <a:r>
              <a:rPr lang="ru-RU" sz="1200" b="0" i="0" dirty="0">
                <a:solidFill>
                  <a:srgbClr val="333333"/>
                </a:solidFill>
                <a:effectLst/>
                <a:latin typeface="Roboto" pitchFamily="2" charset="0"/>
                <a:ea typeface="Roboto" pitchFamily="2" charset="0"/>
              </a:rPr>
              <a:t>.</a:t>
            </a:r>
            <a:endParaRPr lang="ru-RU" sz="1200" dirty="0"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12F0D20-53DC-4457-AF8E-949C30CF5B27}"/>
              </a:ext>
            </a:extLst>
          </p:cNvPr>
          <p:cNvGrpSpPr/>
          <p:nvPr/>
        </p:nvGrpSpPr>
        <p:grpSpPr>
          <a:xfrm>
            <a:off x="895151" y="655832"/>
            <a:ext cx="4244742" cy="866274"/>
            <a:chOff x="885525" y="808522"/>
            <a:chExt cx="4244742" cy="866274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8A75E135-E851-42F1-A2C9-E6C266B86E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5000"/>
                      </a14:imgEffect>
                    </a14:imgLayer>
                  </a14:imgProps>
                </a:ext>
              </a:extLst>
            </a:blip>
            <a:srcRect l="41532" t="4089" r="19223" b="86288"/>
            <a:stretch/>
          </p:blipFill>
          <p:spPr>
            <a:xfrm>
              <a:off x="885525" y="808522"/>
              <a:ext cx="4244742" cy="866274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5FB1078-72F2-4B40-A7BC-A53C51174A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1158" t="6780" r="30955" b="89371"/>
            <a:stretch/>
          </p:blipFill>
          <p:spPr>
            <a:xfrm>
              <a:off x="1934679" y="1049154"/>
              <a:ext cx="1934677" cy="34650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4B0C40F-9463-4C89-AAFE-D1F94713A582}"/>
              </a:ext>
            </a:extLst>
          </p:cNvPr>
          <p:cNvSpPr/>
          <p:nvPr/>
        </p:nvSpPr>
        <p:spPr>
          <a:xfrm>
            <a:off x="266298" y="1915428"/>
            <a:ext cx="11543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0" dirty="0">
                <a:solidFill>
                  <a:srgbClr val="333333"/>
                </a:solidFill>
                <a:effectLst/>
                <a:latin typeface="Roboto" pitchFamily="2" charset="0"/>
                <a:ea typeface="Roboto" pitchFamily="2" charset="0"/>
              </a:rPr>
              <a:t>Поиск</a:t>
            </a:r>
            <a:endParaRPr lang="ru-RU" sz="1200" b="0" i="0" dirty="0">
              <a:solidFill>
                <a:srgbClr val="333333"/>
              </a:solidFill>
              <a:effectLst/>
              <a:latin typeface="Roboto" pitchFamily="2" charset="0"/>
              <a:ea typeface="Roboto" pitchFamily="2" charset="0"/>
            </a:endParaRPr>
          </a:p>
          <a:p>
            <a:r>
              <a:rPr lang="ru-RU" sz="1200" b="0" i="0" dirty="0">
                <a:solidFill>
                  <a:srgbClr val="333333"/>
                </a:solidFill>
                <a:effectLst/>
                <a:latin typeface="Roboto" pitchFamily="2" charset="0"/>
                <a:ea typeface="Roboto" pitchFamily="2" charset="0"/>
              </a:rPr>
              <a:t>Ридер обеспечивает также возможность поиска по тексту издания.</a:t>
            </a:r>
          </a:p>
          <a:p>
            <a:r>
              <a:rPr lang="ru-RU" sz="1200" b="0" i="0" dirty="0">
                <a:solidFill>
                  <a:srgbClr val="333333"/>
                </a:solidFill>
                <a:effectLst/>
                <a:latin typeface="Roboto" pitchFamily="2" charset="0"/>
                <a:ea typeface="Roboto" pitchFamily="2" charset="0"/>
              </a:rPr>
              <a:t>Для этого перейдите во вкладку «Поиск» в левой части страницы ридера. Введите в открывшееся текстовое поле запрос и нажмите кнопку «Поиск».</a:t>
            </a:r>
          </a:p>
          <a:p>
            <a:r>
              <a:rPr lang="ru-RU" sz="1200" b="0" i="0" dirty="0">
                <a:solidFill>
                  <a:srgbClr val="333333"/>
                </a:solidFill>
                <a:effectLst/>
                <a:latin typeface="Roboto" pitchFamily="2" charset="0"/>
                <a:ea typeface="Roboto" pitchFamily="2" charset="0"/>
              </a:rPr>
              <a:t>Результаты появятся в этой же вкладке ниже (рис. 4).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E7A20FA-39FD-420E-A68E-4C4B77E29420}"/>
              </a:ext>
            </a:extLst>
          </p:cNvPr>
          <p:cNvGrpSpPr/>
          <p:nvPr/>
        </p:nvGrpSpPr>
        <p:grpSpPr>
          <a:xfrm>
            <a:off x="917610" y="2839452"/>
            <a:ext cx="6164374" cy="3210026"/>
            <a:chOff x="298383" y="2839452"/>
            <a:chExt cx="6164374" cy="3210026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428D7D1B-29C7-4987-B81C-CFBD176C74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15000"/>
                      </a14:imgEffect>
                    </a14:imgLayer>
                  </a14:imgProps>
                </a:ext>
              </a:extLst>
            </a:blip>
            <a:srcRect l="387" t="7018" r="42719" b="57193"/>
            <a:stretch/>
          </p:blipFill>
          <p:spPr>
            <a:xfrm>
              <a:off x="298383" y="2839452"/>
              <a:ext cx="6164374" cy="3210026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CD9857B-E86F-44BC-9D23-C6E14CE8E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87" t="11791" r="80232" b="57193"/>
            <a:stretch/>
          </p:blipFill>
          <p:spPr>
            <a:xfrm>
              <a:off x="298383" y="3267503"/>
              <a:ext cx="2099912" cy="2781975"/>
            </a:xfrm>
            <a:prstGeom prst="rect">
              <a:avLst/>
            </a:prstGeom>
            <a:effectLst>
              <a:glow rad="228600">
                <a:schemeClr val="bg1"/>
              </a:glow>
            </a:effec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5C5DBE6-078A-4D81-81C1-151F47427ECD}"/>
              </a:ext>
            </a:extLst>
          </p:cNvPr>
          <p:cNvSpPr txBox="1"/>
          <p:nvPr/>
        </p:nvSpPr>
        <p:spPr>
          <a:xfrm>
            <a:off x="266298" y="1615133"/>
            <a:ext cx="3313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latin typeface="Roboto" pitchFamily="2" charset="0"/>
                <a:ea typeface="Roboto" pitchFamily="2" charset="0"/>
              </a:rPr>
              <a:t>Рис. 3. Переход на заданный номер страницы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9120B8-3822-4AD1-94EE-6803CB37CD91}"/>
              </a:ext>
            </a:extLst>
          </p:cNvPr>
          <p:cNvSpPr txBox="1"/>
          <p:nvPr/>
        </p:nvSpPr>
        <p:spPr>
          <a:xfrm>
            <a:off x="266298" y="6142505"/>
            <a:ext cx="1762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latin typeface="Roboto" pitchFamily="2" charset="0"/>
                <a:ea typeface="Roboto" pitchFamily="2" charset="0"/>
              </a:rPr>
              <a:t>Рис. 4. Поиск по тексту</a:t>
            </a:r>
          </a:p>
        </p:txBody>
      </p:sp>
    </p:spTree>
    <p:extLst>
      <p:ext uri="{BB962C8B-B14F-4D97-AF65-F5344CB8AC3E}">
        <p14:creationId xmlns:p14="http://schemas.microsoft.com/office/powerpoint/2010/main" val="1492074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156758-6FD9-4E9D-8F22-EC6F49CCE6D7}"/>
              </a:ext>
            </a:extLst>
          </p:cNvPr>
          <p:cNvSpPr/>
          <p:nvPr/>
        </p:nvSpPr>
        <p:spPr>
          <a:xfrm>
            <a:off x="279400" y="164237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0" dirty="0">
                <a:solidFill>
                  <a:srgbClr val="333333"/>
                </a:solidFill>
                <a:effectLst/>
                <a:latin typeface="Roboto" pitchFamily="2" charset="0"/>
                <a:ea typeface="Roboto" pitchFamily="2" charset="0"/>
              </a:rPr>
              <a:t>Режим чтения</a:t>
            </a:r>
            <a:endParaRPr lang="ru-RU" sz="1200" b="0" i="0" dirty="0">
              <a:solidFill>
                <a:srgbClr val="333333"/>
              </a:solidFill>
              <a:effectLst/>
              <a:latin typeface="Roboto" pitchFamily="2" charset="0"/>
              <a:ea typeface="Roboto" pitchFamily="2" charset="0"/>
            </a:endParaRPr>
          </a:p>
          <a:p>
            <a:r>
              <a:rPr lang="ru-RU" sz="1200" b="0" i="0" dirty="0">
                <a:solidFill>
                  <a:srgbClr val="333333"/>
                </a:solidFill>
                <a:effectLst/>
                <a:latin typeface="Roboto" pitchFamily="2" charset="0"/>
                <a:ea typeface="Roboto" pitchFamily="2" charset="0"/>
              </a:rPr>
              <a:t>В режиме чтения Вы можете только просматривать страницы, но не копировать и не печатать их (рис. 5)</a:t>
            </a:r>
            <a:r>
              <a:rPr lang="ru-RU" sz="1200" dirty="0">
                <a:solidFill>
                  <a:srgbClr val="333333"/>
                </a:solidFill>
                <a:latin typeface="Roboto" pitchFamily="2" charset="0"/>
                <a:ea typeface="Roboto" pitchFamily="2" charset="0"/>
              </a:rPr>
              <a:t>.</a:t>
            </a:r>
            <a:endParaRPr lang="ru-RU" sz="1200" b="0" i="0" dirty="0">
              <a:solidFill>
                <a:srgbClr val="333333"/>
              </a:solidFill>
              <a:effectLst/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3A8B412-C757-4502-BC25-D5BFCD9A06E3}"/>
              </a:ext>
            </a:extLst>
          </p:cNvPr>
          <p:cNvGrpSpPr/>
          <p:nvPr/>
        </p:nvGrpSpPr>
        <p:grpSpPr>
          <a:xfrm>
            <a:off x="279401" y="651302"/>
            <a:ext cx="3403600" cy="2542247"/>
            <a:chOff x="279401" y="651302"/>
            <a:chExt cx="3403600" cy="2542247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D71D8B70-DA17-4390-992D-5B4B38BDE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9401" y="651302"/>
              <a:ext cx="3403600" cy="2542247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7BC99F4-65D8-40EA-AFD1-0D204A1C36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459" t="3106" r="70522" b="81034"/>
            <a:stretch/>
          </p:blipFill>
          <p:spPr>
            <a:xfrm>
              <a:off x="733425" y="730250"/>
              <a:ext cx="511175" cy="40322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A0AD462-043C-42B9-9792-A502EAFE529A}"/>
              </a:ext>
            </a:extLst>
          </p:cNvPr>
          <p:cNvGrpSpPr/>
          <p:nvPr/>
        </p:nvGrpSpPr>
        <p:grpSpPr>
          <a:xfrm>
            <a:off x="279401" y="4044449"/>
            <a:ext cx="3403600" cy="2542247"/>
            <a:chOff x="5638800" y="651302"/>
            <a:chExt cx="3403600" cy="2542247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C76532D-D523-454A-B520-6F9E95AB9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38800" y="651302"/>
              <a:ext cx="3403600" cy="2542247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95AAA7B-91BA-44C7-8664-7510FC797B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690" t="3048" r="54477" b="81123"/>
            <a:stretch/>
          </p:blipFill>
          <p:spPr>
            <a:xfrm>
              <a:off x="6683374" y="728797"/>
              <a:ext cx="504825" cy="4024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5910159-298B-42B1-B7CC-7F9CBC547DCF}"/>
              </a:ext>
            </a:extLst>
          </p:cNvPr>
          <p:cNvSpPr/>
          <p:nvPr/>
        </p:nvSpPr>
        <p:spPr>
          <a:xfrm>
            <a:off x="279400" y="3580741"/>
            <a:ext cx="1003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0" dirty="0">
                <a:solidFill>
                  <a:srgbClr val="333333"/>
                </a:solidFill>
                <a:effectLst/>
                <a:latin typeface="Roboto" pitchFamily="2" charset="0"/>
                <a:ea typeface="Roboto" pitchFamily="2" charset="0"/>
              </a:rPr>
              <a:t>Режим копирования</a:t>
            </a:r>
            <a:endParaRPr lang="ru-RU" sz="1200" b="0" i="0" dirty="0">
              <a:solidFill>
                <a:srgbClr val="333333"/>
              </a:solidFill>
              <a:effectLst/>
              <a:latin typeface="Roboto" pitchFamily="2" charset="0"/>
              <a:ea typeface="Roboto" pitchFamily="2" charset="0"/>
            </a:endParaRPr>
          </a:p>
          <a:p>
            <a:r>
              <a:rPr lang="ru-RU" sz="1200" b="0" i="0" dirty="0">
                <a:solidFill>
                  <a:srgbClr val="333333"/>
                </a:solidFill>
                <a:effectLst/>
                <a:latin typeface="Roboto" pitchFamily="2" charset="0"/>
                <a:ea typeface="Roboto" pitchFamily="2" charset="0"/>
              </a:rPr>
              <a:t>Для перехода в режим копирования нажмите кнопку в левом верхнем углу страницы (рис. 6).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10DEAC-C76F-4778-ADBC-2A697EA0C42B}"/>
              </a:ext>
            </a:extLst>
          </p:cNvPr>
          <p:cNvSpPr txBox="1"/>
          <p:nvPr/>
        </p:nvSpPr>
        <p:spPr>
          <a:xfrm>
            <a:off x="149420" y="3218949"/>
            <a:ext cx="2946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latin typeface="Roboto" pitchFamily="2" charset="0"/>
                <a:ea typeface="Roboto" pitchFamily="2" charset="0"/>
              </a:rPr>
              <a:t>Рис. 5. Кнопка перехода в режим чтения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968EF3-B7AC-4E56-BDF3-306B31391419}"/>
              </a:ext>
            </a:extLst>
          </p:cNvPr>
          <p:cNvSpPr txBox="1"/>
          <p:nvPr/>
        </p:nvSpPr>
        <p:spPr>
          <a:xfrm>
            <a:off x="279400" y="6586696"/>
            <a:ext cx="3358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latin typeface="Roboto" pitchFamily="2" charset="0"/>
                <a:ea typeface="Roboto" pitchFamily="2" charset="0"/>
              </a:rPr>
              <a:t>Рис. 6. Кнопка перехода в режим копирования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66130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DA07C1B-CCC1-44CF-8886-68E211D8C473}"/>
              </a:ext>
            </a:extLst>
          </p:cNvPr>
          <p:cNvSpPr/>
          <p:nvPr/>
        </p:nvSpPr>
        <p:spPr>
          <a:xfrm>
            <a:off x="304800" y="100737"/>
            <a:ext cx="1148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dirty="0">
                <a:solidFill>
                  <a:srgbClr val="333333"/>
                </a:solidFill>
                <a:effectLst/>
                <a:latin typeface="Roboto" pitchFamily="2" charset="0"/>
                <a:ea typeface="Roboto" pitchFamily="2" charset="0"/>
              </a:rPr>
              <a:t>При этом произойдет переключение данной страницы издания в текстовый режим. Теперь Вы можете скопировать текст.</a:t>
            </a:r>
          </a:p>
          <a:p>
            <a:r>
              <a:rPr lang="ru-RU" sz="1200" b="1" i="0" dirty="0">
                <a:solidFill>
                  <a:srgbClr val="333333"/>
                </a:solidFill>
                <a:effectLst/>
                <a:latin typeface="Roboto" pitchFamily="2" charset="0"/>
                <a:ea typeface="Roboto" pitchFamily="2" charset="0"/>
              </a:rPr>
              <a:t>Внимание! В режиме копирования таблицы, картинки и формулы могут выводиться некорректно.</a:t>
            </a:r>
          </a:p>
          <a:p>
            <a:endParaRPr lang="ru-RU" sz="1200" b="1" dirty="0">
              <a:solidFill>
                <a:srgbClr val="333333"/>
              </a:solidFill>
              <a:latin typeface="Roboto" pitchFamily="2" charset="0"/>
              <a:ea typeface="Roboto" pitchFamily="2" charset="0"/>
            </a:endParaRPr>
          </a:p>
          <a:p>
            <a:r>
              <a:rPr lang="ru-RU" sz="1200" b="1" dirty="0">
                <a:solidFill>
                  <a:srgbClr val="333333"/>
                </a:solidFill>
                <a:latin typeface="Roboto" pitchFamily="2" charset="0"/>
                <a:ea typeface="Roboto" pitchFamily="2" charset="0"/>
              </a:rPr>
              <a:t>Печать</a:t>
            </a:r>
          </a:p>
          <a:p>
            <a:r>
              <a:rPr lang="ru-RU" sz="1200" dirty="0">
                <a:solidFill>
                  <a:srgbClr val="333333"/>
                </a:solidFill>
                <a:latin typeface="Roboto" pitchFamily="2" charset="0"/>
                <a:ea typeface="Roboto" pitchFamily="2" charset="0"/>
              </a:rPr>
              <a:t>Для перехода в режим печати нажмите кнопку «Режим печати» в верхнем левом углу страницы (рис. 7).</a:t>
            </a:r>
            <a:endParaRPr lang="ru-RU" sz="1200" b="0" i="0" dirty="0">
              <a:solidFill>
                <a:srgbClr val="333333"/>
              </a:solidFill>
              <a:effectLst/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ADB149E-312A-4900-A5E2-9A2B6BC7C4D0}"/>
              </a:ext>
            </a:extLst>
          </p:cNvPr>
          <p:cNvGrpSpPr/>
          <p:nvPr/>
        </p:nvGrpSpPr>
        <p:grpSpPr>
          <a:xfrm>
            <a:off x="406400" y="1116400"/>
            <a:ext cx="5489575" cy="1205886"/>
            <a:chOff x="863600" y="1116400"/>
            <a:chExt cx="6337300" cy="1262286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20F36EEF-DE2B-4D48-9D59-EDEC6B5139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5000"/>
                      </a14:imgEffect>
                    </a14:imgLayer>
                  </a14:imgProps>
                </a:ext>
              </a:extLst>
            </a:blip>
            <a:srcRect l="6408" r="4770" b="19255"/>
            <a:stretch/>
          </p:blipFill>
          <p:spPr>
            <a:xfrm>
              <a:off x="863600" y="1116400"/>
              <a:ext cx="6337300" cy="1262286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2607B43-0028-489E-BCF0-C25DFEBE79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5618" t="19853" r="8256" b="58781"/>
            <a:stretch/>
          </p:blipFill>
          <p:spPr>
            <a:xfrm>
              <a:off x="6527401" y="1440866"/>
              <a:ext cx="437087" cy="33401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6C770F0-DC89-4510-BD4C-4F216525C900}"/>
              </a:ext>
            </a:extLst>
          </p:cNvPr>
          <p:cNvSpPr/>
          <p:nvPr/>
        </p:nvSpPr>
        <p:spPr>
          <a:xfrm>
            <a:off x="304800" y="2782669"/>
            <a:ext cx="11001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0" i="0" dirty="0">
                <a:solidFill>
                  <a:srgbClr val="333333"/>
                </a:solidFill>
                <a:effectLst/>
                <a:latin typeface="Roboto" pitchFamily="2" charset="0"/>
                <a:ea typeface="Roboto" pitchFamily="2" charset="0"/>
              </a:rPr>
              <a:t>Затем нажмите кнопку «Печать», расположенную в правом верхнем углу страницы. </a:t>
            </a:r>
          </a:p>
          <a:p>
            <a:pPr algn="just"/>
            <a:r>
              <a:rPr lang="ru-RU" sz="1200" b="0" i="0" dirty="0">
                <a:solidFill>
                  <a:srgbClr val="333333"/>
                </a:solidFill>
                <a:effectLst/>
                <a:latin typeface="Roboto" pitchFamily="2" charset="0"/>
                <a:ea typeface="Roboto" pitchFamily="2" charset="0"/>
              </a:rPr>
              <a:t>В новом окне браузера откроется страница для печати. На ней нужно нажать кнопку «Печать», установить, если нужно, желательные параметры печати, и можно отправлять страницу на принтер.</a:t>
            </a:r>
            <a:endParaRPr lang="ru-RU" sz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F5453B-51DA-4F2D-BEEB-022AEEDDA4F7}"/>
              </a:ext>
            </a:extLst>
          </p:cNvPr>
          <p:cNvSpPr txBox="1"/>
          <p:nvPr/>
        </p:nvSpPr>
        <p:spPr>
          <a:xfrm>
            <a:off x="406400" y="2322286"/>
            <a:ext cx="2305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latin typeface="Roboto" pitchFamily="2" charset="0"/>
                <a:ea typeface="Roboto" pitchFamily="2" charset="0"/>
              </a:rPr>
              <a:t>Рис. 7. Вывод текста на печать</a:t>
            </a:r>
          </a:p>
        </p:txBody>
      </p:sp>
    </p:spTree>
    <p:extLst>
      <p:ext uri="{BB962C8B-B14F-4D97-AF65-F5344CB8AC3E}">
        <p14:creationId xmlns:p14="http://schemas.microsoft.com/office/powerpoint/2010/main" val="4934348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293</Words>
  <Application>Microsoft Office PowerPoint</Application>
  <PresentationFormat>Широкоэкранный</PresentationFormat>
  <Paragraphs>26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Филиппова Дарья Игоревна</dc:creator>
  <cp:lastModifiedBy>Филиппова Дарья Игоревна</cp:lastModifiedBy>
  <cp:revision>6</cp:revision>
  <dcterms:created xsi:type="dcterms:W3CDTF">2019-10-18T13:13:54Z</dcterms:created>
  <dcterms:modified xsi:type="dcterms:W3CDTF">2019-10-21T07:56:14Z</dcterms:modified>
</cp:coreProperties>
</file>