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69" r:id="rId5"/>
    <p:sldId id="277" r:id="rId6"/>
    <p:sldId id="270" r:id="rId7"/>
    <p:sldId id="258" r:id="rId8"/>
    <p:sldId id="272" r:id="rId9"/>
    <p:sldId id="268" r:id="rId10"/>
    <p:sldId id="260" r:id="rId11"/>
    <p:sldId id="273" r:id="rId12"/>
    <p:sldId id="261" r:id="rId13"/>
    <p:sldId id="271" r:id="rId14"/>
    <p:sldId id="274" r:id="rId15"/>
    <p:sldId id="262" r:id="rId16"/>
    <p:sldId id="267" r:id="rId17"/>
    <p:sldId id="278" r:id="rId18"/>
    <p:sldId id="263" r:id="rId19"/>
    <p:sldId id="275" r:id="rId20"/>
    <p:sldId id="264" r:id="rId21"/>
    <p:sldId id="276" r:id="rId22"/>
    <p:sldId id="265" r:id="rId23"/>
    <p:sldId id="279" r:id="rId24"/>
    <p:sldId id="266" r:id="rId25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371DCB8F-E34E-4D22-9B50-EAAAB108E791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21.11.2023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75CEFA0-BE59-4EB2-A152-E236187ADD72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3DF02C91-0409-4635-B951-C8556E0039D0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21.11.2023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5095F2B-0368-469A-B4CD-F196FF6E892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8.wdp"/><Relationship Id="rId7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1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microsoft.com/office/2007/relationships/hdphoto" Target="../media/hdphoto12.wdp"/><Relationship Id="rId10" Type="http://schemas.microsoft.com/office/2007/relationships/hdphoto" Target="../media/hdphoto13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4.wdp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6.wdp"/><Relationship Id="rId5" Type="http://schemas.openxmlformats.org/officeDocument/2006/relationships/image" Target="../media/image59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2"/>
          <p:cNvPicPr/>
          <p:nvPr/>
        </p:nvPicPr>
        <p:blipFill>
          <a:blip r:embed="rId2"/>
          <a:srcRect t="7201" b="14394"/>
          <a:stretch/>
        </p:blipFill>
        <p:spPr>
          <a:xfrm>
            <a:off x="739080" y="1950840"/>
            <a:ext cx="7930080" cy="414504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83" name="CustomShape 1"/>
          <p:cNvSpPr/>
          <p:nvPr/>
        </p:nvSpPr>
        <p:spPr>
          <a:xfrm>
            <a:off x="182880" y="152280"/>
            <a:ext cx="11780280" cy="6552720"/>
          </a:xfrm>
          <a:prstGeom prst="rect">
            <a:avLst/>
          </a:prstGeom>
          <a:noFill/>
          <a:ln w="22320"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4" name="Рисунок 6"/>
          <p:cNvPicPr/>
          <p:nvPr/>
        </p:nvPicPr>
        <p:blipFill>
          <a:blip r:embed="rId3"/>
          <a:srcRect t="22475" b="46546"/>
          <a:stretch/>
        </p:blipFill>
        <p:spPr>
          <a:xfrm>
            <a:off x="2883240" y="416160"/>
            <a:ext cx="8772840" cy="1534320"/>
          </a:xfrm>
          <a:prstGeom prst="rect">
            <a:avLst/>
          </a:prstGeom>
          <a:ln>
            <a:noFill/>
          </a:ln>
        </p:spPr>
      </p:pic>
      <p:pic>
        <p:nvPicPr>
          <p:cNvPr id="85" name="Рисунок 7"/>
          <p:cNvPicPr/>
          <p:nvPr/>
        </p:nvPicPr>
        <p:blipFill>
          <a:blip r:embed="rId4"/>
          <a:stretch/>
        </p:blipFill>
        <p:spPr>
          <a:xfrm>
            <a:off x="7378560" y="1950840"/>
            <a:ext cx="2627640" cy="3192840"/>
          </a:xfrm>
          <a:prstGeom prst="rect">
            <a:avLst/>
          </a:prstGeom>
          <a:ln>
            <a:noFill/>
          </a:ln>
        </p:spPr>
      </p:pic>
      <p:pic>
        <p:nvPicPr>
          <p:cNvPr id="86" name="Рисунок 8"/>
          <p:cNvPicPr/>
          <p:nvPr/>
        </p:nvPicPr>
        <p:blipFill>
          <a:blip r:embed="rId5"/>
          <a:srcRect r="12040"/>
          <a:stretch/>
        </p:blipFill>
        <p:spPr>
          <a:xfrm>
            <a:off x="371520" y="152280"/>
            <a:ext cx="2511360" cy="2247840"/>
          </a:xfrm>
          <a:prstGeom prst="rect">
            <a:avLst/>
          </a:prstGeom>
          <a:ln>
            <a:noFill/>
          </a:ln>
        </p:spPr>
      </p:pic>
      <p:pic>
        <p:nvPicPr>
          <p:cNvPr id="87" name="Рисунок 9"/>
          <p:cNvPicPr/>
          <p:nvPr/>
        </p:nvPicPr>
        <p:blipFill>
          <a:blip r:embed="rId6"/>
          <a:stretch/>
        </p:blipFill>
        <p:spPr>
          <a:xfrm>
            <a:off x="9966600" y="1950840"/>
            <a:ext cx="1996200" cy="2823480"/>
          </a:xfrm>
          <a:prstGeom prst="rect">
            <a:avLst/>
          </a:prstGeom>
          <a:ln>
            <a:noFill/>
          </a:ln>
        </p:spPr>
      </p:pic>
      <p:pic>
        <p:nvPicPr>
          <p:cNvPr id="88" name="Рисунок 10"/>
          <p:cNvPicPr/>
          <p:nvPr/>
        </p:nvPicPr>
        <p:blipFill>
          <a:blip r:embed="rId7"/>
          <a:stretch/>
        </p:blipFill>
        <p:spPr>
          <a:xfrm>
            <a:off x="8618400" y="4774320"/>
            <a:ext cx="2755440" cy="173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7" t="328" r="6463" b="-328"/>
          <a:stretch/>
        </p:blipFill>
        <p:spPr>
          <a:xfrm>
            <a:off x="-30480" y="0"/>
            <a:ext cx="2799540" cy="4651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26" y="0"/>
            <a:ext cx="3418219" cy="4651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r="16130"/>
          <a:stretch/>
        </p:blipFill>
        <p:spPr>
          <a:xfrm>
            <a:off x="8915400" y="0"/>
            <a:ext cx="292608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45" y="0"/>
            <a:ext cx="2898955" cy="46517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953000"/>
            <a:ext cx="8915400" cy="259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513360"/>
            <a:ext cx="8915400" cy="259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073720"/>
            <a:ext cx="8915400" cy="259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4320" y="4651720"/>
            <a:ext cx="289560" cy="22062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68680" y="4651720"/>
            <a:ext cx="289560" cy="22062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43893" y="4669300"/>
            <a:ext cx="289560" cy="22062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4964760" y="149760"/>
            <a:ext cx="7015320" cy="7484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FFFFFF"/>
                </a:solidFill>
                <a:latin typeface="Cambria"/>
              </a:rPr>
              <a:t>SLAVA ZAITSEV Проект «Наследие»: коллекция 1997 года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18" name="Рисунок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836920" y="1085040"/>
            <a:ext cx="6355080" cy="4309920"/>
          </a:xfrm>
          <a:prstGeom prst="rect">
            <a:avLst/>
          </a:prstGeom>
          <a:ln>
            <a:noFill/>
          </a:ln>
        </p:spPr>
      </p:pic>
      <p:pic>
        <p:nvPicPr>
          <p:cNvPr id="120" name="Рисунок 6"/>
          <p:cNvPicPr/>
          <p:nvPr/>
        </p:nvPicPr>
        <p:blipFill rotWithShape="1">
          <a:blip r:embed="rId4"/>
          <a:srcRect r="11601" b="8840"/>
          <a:stretch/>
        </p:blipFill>
        <p:spPr>
          <a:xfrm>
            <a:off x="2460360" y="0"/>
            <a:ext cx="2507880" cy="388620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1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2780340" cy="388620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1"/>
          <p:cNvPicPr/>
          <p:nvPr/>
        </p:nvPicPr>
        <p:blipFill>
          <a:blip r:embed="rId7"/>
          <a:stretch/>
        </p:blipFill>
        <p:spPr>
          <a:xfrm>
            <a:off x="0" y="3657480"/>
            <a:ext cx="2169150" cy="3246240"/>
          </a:xfrm>
          <a:prstGeom prst="rect">
            <a:avLst/>
          </a:prstGeom>
          <a:ln>
            <a:noFill/>
          </a:ln>
        </p:spPr>
      </p:pic>
      <p:pic>
        <p:nvPicPr>
          <p:cNvPr id="124" name="Рисунок 10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8197"/>
          <a:stretch/>
        </p:blipFill>
        <p:spPr>
          <a:xfrm>
            <a:off x="2169150" y="3535680"/>
            <a:ext cx="2795610" cy="3387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"/>
            <a:ext cx="2910840" cy="4366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28"/>
          <a:stretch/>
        </p:blipFill>
        <p:spPr>
          <a:xfrm>
            <a:off x="7359931" y="-3810"/>
            <a:ext cx="4832069" cy="6818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815" y="-21951"/>
            <a:ext cx="2544188" cy="3825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202" y="-21951"/>
            <a:ext cx="2019613" cy="3025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662" y="3230880"/>
            <a:ext cx="2362400" cy="3627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04" y="3003687"/>
            <a:ext cx="2576830" cy="38652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2731" y="3313166"/>
            <a:ext cx="286537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4305"/>
            <a:ext cx="6469743" cy="33966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4858"/>
            <a:ext cx="10058400" cy="3193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>
          <a:xfrm>
            <a:off x="8317992" y="154305"/>
            <a:ext cx="3107696" cy="339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4"/>
          <p:cNvPicPr/>
          <p:nvPr/>
        </p:nvPicPr>
        <p:blipFill>
          <a:blip r:embed="rId2"/>
          <a:stretch/>
        </p:blipFill>
        <p:spPr>
          <a:xfrm>
            <a:off x="8153280" y="110880"/>
            <a:ext cx="3809520" cy="571464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0" y="5684400"/>
            <a:ext cx="12191760" cy="902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632523"/>
                </a:solidFill>
                <a:latin typeface="Century"/>
              </a:rPr>
              <a:t>КОЛЛЕКЦИЯ «ИМПРОВИЗАЦИЯ» 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788400" y="0"/>
            <a:ext cx="385560" cy="6857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Рисунок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28600" y="198000"/>
            <a:ext cx="2956320" cy="443448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6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002210" y="198000"/>
            <a:ext cx="3333780" cy="521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511040"/>
            <a:ext cx="12192000" cy="2011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997440" y="0"/>
            <a:ext cx="39624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5486398"/>
            <a:ext cx="12192000" cy="30480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08070" y="335400"/>
            <a:ext cx="3949543" cy="576060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293" y="335400"/>
            <a:ext cx="3172511" cy="4773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074" y="335400"/>
            <a:ext cx="3185246" cy="477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" y="189186"/>
            <a:ext cx="5139558" cy="32573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2"/>
          <a:stretch/>
        </p:blipFill>
        <p:spPr>
          <a:xfrm>
            <a:off x="7047186" y="189186"/>
            <a:ext cx="4871545" cy="5737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3009"/>
          <a:stretch/>
        </p:blipFill>
        <p:spPr>
          <a:xfrm>
            <a:off x="409904" y="3294993"/>
            <a:ext cx="3611961" cy="3326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53" y="850861"/>
            <a:ext cx="3196008" cy="44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3316680" y="48960"/>
            <a:ext cx="6555600" cy="6808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9" name="Рисунок 2"/>
          <p:cNvPicPr/>
          <p:nvPr/>
        </p:nvPicPr>
        <p:blipFill>
          <a:blip r:embed="rId2"/>
          <a:stretch/>
        </p:blipFill>
        <p:spPr>
          <a:xfrm>
            <a:off x="2370600" y="0"/>
            <a:ext cx="3560400" cy="533088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1"/>
          <p:cNvPicPr/>
          <p:nvPr/>
        </p:nvPicPr>
        <p:blipFill>
          <a:blip r:embed="rId3"/>
          <a:stretch/>
        </p:blipFill>
        <p:spPr>
          <a:xfrm>
            <a:off x="0" y="0"/>
            <a:ext cx="2903040" cy="4354560"/>
          </a:xfrm>
          <a:prstGeom prst="rect">
            <a:avLst/>
          </a:prstGeom>
          <a:ln>
            <a:noFill/>
          </a:ln>
        </p:spPr>
      </p:pic>
      <p:pic>
        <p:nvPicPr>
          <p:cNvPr id="141" name="Рисунок 3"/>
          <p:cNvPicPr/>
          <p:nvPr/>
        </p:nvPicPr>
        <p:blipFill>
          <a:blip r:embed="rId4"/>
          <a:stretch/>
        </p:blipFill>
        <p:spPr>
          <a:xfrm>
            <a:off x="9237480" y="0"/>
            <a:ext cx="2954520" cy="4432320"/>
          </a:xfrm>
          <a:prstGeom prst="rect">
            <a:avLst/>
          </a:prstGeom>
          <a:ln>
            <a:noFill/>
          </a:ln>
        </p:spPr>
      </p:pic>
      <p:pic>
        <p:nvPicPr>
          <p:cNvPr id="142" name="Рисунок 4"/>
          <p:cNvPicPr/>
          <p:nvPr/>
        </p:nvPicPr>
        <p:blipFill>
          <a:blip r:embed="rId5"/>
          <a:stretch/>
        </p:blipFill>
        <p:spPr>
          <a:xfrm>
            <a:off x="10345680" y="4019760"/>
            <a:ext cx="1892160" cy="2838240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232560" y="5749920"/>
            <a:ext cx="5275800" cy="82116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FFFFFF"/>
                </a:solidFill>
                <a:latin typeface="Century"/>
              </a:rPr>
              <a:t>КОЛЛЕКЦИЯ «Москва и Москвичи»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38" name="Рисунок 5"/>
          <p:cNvPicPr/>
          <p:nvPr/>
        </p:nvPicPr>
        <p:blipFill>
          <a:blip r:embed="rId6"/>
          <a:stretch/>
        </p:blipFill>
        <p:spPr>
          <a:xfrm>
            <a:off x="7818720" y="3175380"/>
            <a:ext cx="2554560" cy="372708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40" y="4140"/>
            <a:ext cx="3046080" cy="4569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960" y="-44820"/>
            <a:ext cx="2146800" cy="322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4069080" cy="46939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482840" y="137160"/>
            <a:ext cx="4526280" cy="5501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89560"/>
            <a:ext cx="4221480" cy="46713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26514" y="445350"/>
            <a:ext cx="3672839" cy="40654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/>
          <a:stretch/>
        </p:blipFill>
        <p:spPr>
          <a:xfrm>
            <a:off x="5202533" y="647108"/>
            <a:ext cx="3320800" cy="34778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0779" r="4159" b="10081"/>
          <a:stretch/>
        </p:blipFill>
        <p:spPr>
          <a:xfrm>
            <a:off x="198279" y="137160"/>
            <a:ext cx="3688081" cy="42519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37962" y="2298566"/>
            <a:ext cx="2556998" cy="45594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80" y="2478063"/>
            <a:ext cx="227248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220680" y="220680"/>
            <a:ext cx="8481600" cy="6616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632523"/>
                </a:solidFill>
                <a:latin typeface="Cambria"/>
              </a:rPr>
              <a:t>SLAVA ZAITSEV коллекция pret-a-porter de luxe «Ноктюрн»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47" name="Рисунок 2"/>
          <p:cNvPicPr/>
          <p:nvPr/>
        </p:nvPicPr>
        <p:blipFill>
          <a:blip r:embed="rId2"/>
          <a:stretch/>
        </p:blipFill>
        <p:spPr>
          <a:xfrm>
            <a:off x="235586" y="898559"/>
            <a:ext cx="3016531" cy="4849097"/>
          </a:xfrm>
          <a:prstGeom prst="rect">
            <a:avLst/>
          </a:prstGeom>
          <a:ln>
            <a:noFill/>
          </a:ln>
        </p:spPr>
      </p:pic>
      <p:sp>
        <p:nvSpPr>
          <p:cNvPr id="156" name="CustomShape 2"/>
          <p:cNvSpPr/>
          <p:nvPr/>
        </p:nvSpPr>
        <p:spPr>
          <a:xfrm>
            <a:off x="492840" y="5267880"/>
            <a:ext cx="1040040" cy="1212120"/>
          </a:xfrm>
          <a:prstGeom prst="star4">
            <a:avLst>
              <a:gd name="adj" fmla="val 125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33" y="1088649"/>
            <a:ext cx="2594587" cy="3894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r="4074"/>
          <a:stretch/>
        </p:blipFill>
        <p:spPr>
          <a:xfrm>
            <a:off x="8631270" y="1088649"/>
            <a:ext cx="3236685" cy="5622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8"/>
          <a:stretch/>
        </p:blipFill>
        <p:spPr>
          <a:xfrm>
            <a:off x="6500241" y="1429656"/>
            <a:ext cx="2489987" cy="4318000"/>
          </a:xfrm>
          <a:prstGeom prst="rect">
            <a:avLst/>
          </a:prstGeom>
        </p:spPr>
      </p:pic>
      <p:pic>
        <p:nvPicPr>
          <p:cNvPr id="148" name="Рисунок 4"/>
          <p:cNvPicPr/>
          <p:nvPr/>
        </p:nvPicPr>
        <p:blipFill rotWithShape="1">
          <a:blip r:embed="rId6"/>
          <a:srcRect l="10892" r="15385"/>
          <a:stretch/>
        </p:blipFill>
        <p:spPr>
          <a:xfrm>
            <a:off x="5024188" y="2743920"/>
            <a:ext cx="1835011" cy="373608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/>
          <a:stretch/>
        </p:blipFill>
        <p:spPr>
          <a:xfrm>
            <a:off x="1955294" y="3339270"/>
            <a:ext cx="1833452" cy="337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536040" y="0"/>
            <a:ext cx="1229400" cy="6857640"/>
          </a:xfrm>
          <a:prstGeom prst="rect">
            <a:avLst/>
          </a:prstGeom>
          <a:solidFill>
            <a:srgbClr val="2E111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CustomShape 2"/>
          <p:cNvSpPr/>
          <p:nvPr/>
        </p:nvSpPr>
        <p:spPr>
          <a:xfrm>
            <a:off x="394200" y="536040"/>
            <a:ext cx="4382280" cy="8510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Cambria"/>
              </a:rPr>
              <a:t>Вячеслав Михайлович Зайцев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91" name="Рисунок 4"/>
          <p:cNvPicPr/>
          <p:nvPr/>
        </p:nvPicPr>
        <p:blipFill>
          <a:blip r:embed="rId2"/>
          <a:stretch/>
        </p:blipFill>
        <p:spPr>
          <a:xfrm>
            <a:off x="7806600" y="220680"/>
            <a:ext cx="4177440" cy="4177440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5"/>
          <p:cNvPicPr/>
          <p:nvPr/>
        </p:nvPicPr>
        <p:blipFill>
          <a:blip r:embed="rId3"/>
          <a:stretch/>
        </p:blipFill>
        <p:spPr>
          <a:xfrm>
            <a:off x="6007320" y="536040"/>
            <a:ext cx="2634480" cy="2821680"/>
          </a:xfrm>
          <a:prstGeom prst="rect">
            <a:avLst/>
          </a:prstGeom>
          <a:ln>
            <a:noFill/>
          </a:ln>
        </p:spPr>
      </p:pic>
      <p:pic>
        <p:nvPicPr>
          <p:cNvPr id="93" name="Рисунок 6"/>
          <p:cNvPicPr/>
          <p:nvPr/>
        </p:nvPicPr>
        <p:blipFill>
          <a:blip r:embed="rId4"/>
          <a:stretch/>
        </p:blipFill>
        <p:spPr>
          <a:xfrm>
            <a:off x="6842880" y="3358080"/>
            <a:ext cx="2753280" cy="1828440"/>
          </a:xfrm>
          <a:prstGeom prst="rect">
            <a:avLst/>
          </a:prstGeom>
          <a:ln>
            <a:noFill/>
          </a:ln>
        </p:spPr>
      </p:pic>
      <p:pic>
        <p:nvPicPr>
          <p:cNvPr id="94" name="Рисунок 8"/>
          <p:cNvPicPr/>
          <p:nvPr/>
        </p:nvPicPr>
        <p:blipFill>
          <a:blip r:embed="rId5"/>
          <a:stretch/>
        </p:blipFill>
        <p:spPr>
          <a:xfrm>
            <a:off x="9596520" y="3779640"/>
            <a:ext cx="1584720" cy="218304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394200" y="2743200"/>
            <a:ext cx="5400000" cy="8035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</a:rPr>
              <a:t>Вячеслав Зайцев родился в 1937 году в городе Иваново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394200" y="1604160"/>
            <a:ext cx="5028840" cy="92196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</a:rPr>
              <a:t>Советский и российский художник-модельер, живописец и график, кутюрье; народный художник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97" name="CustomShape 5"/>
          <p:cNvSpPr/>
          <p:nvPr/>
        </p:nvSpPr>
        <p:spPr>
          <a:xfrm>
            <a:off x="0" y="6192000"/>
            <a:ext cx="12191760" cy="1926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8" name="Рисунок 13"/>
          <p:cNvPicPr/>
          <p:nvPr/>
        </p:nvPicPr>
        <p:blipFill>
          <a:blip r:embed="rId6"/>
          <a:stretch/>
        </p:blipFill>
        <p:spPr>
          <a:xfrm>
            <a:off x="3633480" y="3689280"/>
            <a:ext cx="3209040" cy="217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77" r="66816"/>
          <a:stretch/>
        </p:blipFill>
        <p:spPr>
          <a:xfrm rot="16200000">
            <a:off x="4978082" y="-686997"/>
            <a:ext cx="2235840" cy="12192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5" y="179787"/>
            <a:ext cx="3554872" cy="5335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85" y="179787"/>
            <a:ext cx="2688300" cy="4034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98" y="179787"/>
            <a:ext cx="2556659" cy="3837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58" y="179787"/>
            <a:ext cx="2688300" cy="4034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1" y="179787"/>
            <a:ext cx="2566734" cy="385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25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86520" y="716280"/>
            <a:ext cx="700548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CustomShape 1"/>
          <p:cNvSpPr/>
          <p:nvPr/>
        </p:nvSpPr>
        <p:spPr>
          <a:xfrm>
            <a:off x="0" y="521280"/>
            <a:ext cx="5186520" cy="8035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FFFFFF"/>
                </a:solidFill>
                <a:latin typeface="Cambria"/>
              </a:rPr>
              <a:t>БРЕНД И ШВЕЙНЫЙ ДОМ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158" name="Рисунок 3"/>
          <p:cNvPicPr/>
          <p:nvPr/>
        </p:nvPicPr>
        <p:blipFill>
          <a:blip r:embed="rId2"/>
          <a:stretch/>
        </p:blipFill>
        <p:spPr>
          <a:xfrm>
            <a:off x="8828280" y="229116"/>
            <a:ext cx="2861280" cy="4418640"/>
          </a:xfrm>
          <a:prstGeom prst="rect">
            <a:avLst/>
          </a:prstGeom>
          <a:ln>
            <a:noFill/>
          </a:ln>
        </p:spPr>
      </p:pic>
      <p:pic>
        <p:nvPicPr>
          <p:cNvPr id="159" name="Рисунок 4"/>
          <p:cNvPicPr/>
          <p:nvPr/>
        </p:nvPicPr>
        <p:blipFill>
          <a:blip r:embed="rId3"/>
          <a:stretch/>
        </p:blipFill>
        <p:spPr>
          <a:xfrm>
            <a:off x="0" y="1324800"/>
            <a:ext cx="8828280" cy="5533200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828280" y="5273040"/>
            <a:ext cx="3363720" cy="792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5320" y="0"/>
            <a:ext cx="1143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730240"/>
            <a:ext cx="12192000" cy="365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339840"/>
            <a:ext cx="12192000" cy="15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9620" y="344150"/>
            <a:ext cx="980694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solidFill>
                  <a:schemeClr val="bg1"/>
                </a:solidFill>
                <a:latin typeface="Century" panose="02040604050505020304" pitchFamily="18" charset="0"/>
              </a:rPr>
              <a:t>Награды</a:t>
            </a:r>
            <a:endParaRPr lang="ru-RU" sz="36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Century" panose="02040604050505020304" pitchFamily="18" charset="0"/>
              </a:rPr>
              <a:t>1974 – Медаль За трудовую доблесть</a:t>
            </a:r>
          </a:p>
          <a:p>
            <a:r>
              <a:rPr lang="ru-RU" sz="2800" dirty="0">
                <a:solidFill>
                  <a:schemeClr val="bg1"/>
                </a:solidFill>
                <a:latin typeface="Century" panose="02040604050505020304" pitchFamily="18" charset="0"/>
              </a:rPr>
              <a:t>1980 – Орден «Знак Почета»</a:t>
            </a:r>
          </a:p>
          <a:p>
            <a:r>
              <a:rPr lang="ru-RU" sz="2800" dirty="0">
                <a:solidFill>
                  <a:schemeClr val="bg1"/>
                </a:solidFill>
                <a:latin typeface="Century" panose="02040604050505020304" pitchFamily="18" charset="0"/>
              </a:rPr>
              <a:t>1998 – Орден За заслуги перед Отечеством IV степени</a:t>
            </a:r>
          </a:p>
          <a:p>
            <a:r>
              <a:rPr lang="ru-RU" sz="2800" dirty="0">
                <a:solidFill>
                  <a:schemeClr val="bg1"/>
                </a:solidFill>
                <a:latin typeface="Century" panose="02040604050505020304" pitchFamily="18" charset="0"/>
              </a:rPr>
              <a:t>2003 – премия Президента Российской Федерации в области литературы и искусства</a:t>
            </a:r>
          </a:p>
          <a:p>
            <a:r>
              <a:rPr lang="ru-RU" sz="2800" dirty="0">
                <a:solidFill>
                  <a:schemeClr val="bg1"/>
                </a:solidFill>
                <a:latin typeface="Century" panose="02040604050505020304" pitchFamily="18" charset="0"/>
              </a:rPr>
              <a:t>2009, 2010 – дважды лауреат премии Правительства России</a:t>
            </a:r>
          </a:p>
          <a:p>
            <a:r>
              <a:rPr lang="ru-RU" sz="2800" dirty="0">
                <a:solidFill>
                  <a:schemeClr val="bg1"/>
                </a:solidFill>
                <a:latin typeface="Century" panose="02040604050505020304" pitchFamily="18" charset="0"/>
              </a:rPr>
              <a:t>2015 – медаль «За Веру и Подвижничество»</a:t>
            </a:r>
          </a:p>
          <a:p>
            <a:r>
              <a:rPr lang="ru-RU" sz="2800" dirty="0">
                <a:solidFill>
                  <a:schemeClr val="bg1"/>
                </a:solidFill>
                <a:latin typeface="Century" panose="02040604050505020304" pitchFamily="18" charset="0"/>
              </a:rPr>
              <a:t>2018 – нагрудный знак Министерства культуры Российской Федерации «За вклад в российскую культуру»</a:t>
            </a:r>
          </a:p>
        </p:txBody>
      </p:sp>
    </p:spTree>
    <p:extLst>
      <p:ext uri="{BB962C8B-B14F-4D97-AF65-F5344CB8AC3E}">
        <p14:creationId xmlns:p14="http://schemas.microsoft.com/office/powerpoint/2010/main" val="30532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Рисунок 1"/>
          <p:cNvPicPr/>
          <p:nvPr/>
        </p:nvPicPr>
        <p:blipFill>
          <a:blip r:embed="rId2"/>
          <a:srcRect t="27465" b="39432"/>
          <a:stretch/>
        </p:blipFill>
        <p:spPr>
          <a:xfrm>
            <a:off x="1600560" y="2081160"/>
            <a:ext cx="9148320" cy="234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50080"/>
            <a:ext cx="12192000" cy="163068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52400"/>
            <a:ext cx="6144768" cy="5120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89" y="259080"/>
            <a:ext cx="6177911" cy="3230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08" y="3171305"/>
            <a:ext cx="2388108" cy="3289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16" y="2927465"/>
            <a:ext cx="2714329" cy="36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/>
          <a:stretch/>
        </p:blipFill>
        <p:spPr>
          <a:xfrm>
            <a:off x="8008883" y="443743"/>
            <a:ext cx="4041958" cy="5770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81" y="3328833"/>
            <a:ext cx="4397155" cy="32978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99108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19" y="220718"/>
            <a:ext cx="3499944" cy="34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6807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0"/>
            <a:ext cx="3148584" cy="4722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84" y="0"/>
            <a:ext cx="3162992" cy="4740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87" y="3627042"/>
            <a:ext cx="4440385" cy="29602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" y="5410200"/>
            <a:ext cx="7615287" cy="109728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entury" panose="02040604050505020304" pitchFamily="18" charset="0"/>
              </a:rPr>
              <a:t>Коллекция «</a:t>
            </a:r>
            <a:r>
              <a:rPr lang="ru-RU" sz="3200" b="1" dirty="0" err="1" smtClean="0">
                <a:latin typeface="Century" panose="02040604050505020304" pitchFamily="18" charset="0"/>
              </a:rPr>
              <a:t>Павлово-посадские</a:t>
            </a:r>
            <a:r>
              <a:rPr lang="ru-RU" sz="3200" b="1" dirty="0" smtClean="0">
                <a:latin typeface="Century" panose="02040604050505020304" pitchFamily="18" charset="0"/>
              </a:rPr>
              <a:t> платки» </a:t>
            </a:r>
            <a:endParaRPr lang="ru-RU" sz="32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1"/>
          <p:cNvPicPr/>
          <p:nvPr/>
        </p:nvPicPr>
        <p:blipFill>
          <a:blip r:embed="rId2"/>
          <a:srcRect t="3218" b="11495"/>
          <a:stretch/>
        </p:blipFill>
        <p:spPr>
          <a:xfrm>
            <a:off x="8221320" y="249120"/>
            <a:ext cx="3553200" cy="4603320"/>
          </a:xfrm>
          <a:prstGeom prst="rect">
            <a:avLst/>
          </a:prstGeom>
          <a:ln>
            <a:noFill/>
          </a:ln>
        </p:spPr>
      </p:pic>
      <p:pic>
        <p:nvPicPr>
          <p:cNvPr id="100" name="Рисунок 2"/>
          <p:cNvPicPr/>
          <p:nvPr/>
        </p:nvPicPr>
        <p:blipFill>
          <a:blip r:embed="rId3"/>
          <a:stretch/>
        </p:blipFill>
        <p:spPr>
          <a:xfrm>
            <a:off x="5741640" y="3250080"/>
            <a:ext cx="2479320" cy="338040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693720" y="457200"/>
            <a:ext cx="7141320" cy="12135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632523"/>
                </a:solidFill>
                <a:latin typeface="Cambria"/>
              </a:rPr>
              <a:t>Стал известен на Западе, несмотря на железный занавес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02" name="Рисунок 4"/>
          <p:cNvPicPr/>
          <p:nvPr/>
        </p:nvPicPr>
        <p:blipFill>
          <a:blip r:embed="rId4"/>
          <a:stretch/>
        </p:blipFill>
        <p:spPr>
          <a:xfrm>
            <a:off x="311400" y="1857240"/>
            <a:ext cx="5430240" cy="3834000"/>
          </a:xfrm>
          <a:prstGeom prst="rect">
            <a:avLst/>
          </a:prstGeom>
          <a:ln>
            <a:noFill/>
          </a:ln>
        </p:spPr>
      </p:pic>
      <p:pic>
        <p:nvPicPr>
          <p:cNvPr id="103" name="Рисунок 5"/>
          <p:cNvPicPr/>
          <p:nvPr/>
        </p:nvPicPr>
        <p:blipFill>
          <a:blip r:embed="rId5"/>
          <a:stretch/>
        </p:blipFill>
        <p:spPr>
          <a:xfrm>
            <a:off x="5551560" y="1758960"/>
            <a:ext cx="2859480" cy="1914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349240"/>
            <a:ext cx="12192000" cy="132588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0" t="14000" r="6500" b="7556"/>
          <a:stretch/>
        </p:blipFill>
        <p:spPr>
          <a:xfrm>
            <a:off x="213359" y="198120"/>
            <a:ext cx="7211585" cy="4876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39" y="198120"/>
            <a:ext cx="4306845" cy="59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6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56360" y="381000"/>
            <a:ext cx="9189720" cy="585216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738" y="719778"/>
            <a:ext cx="7157882" cy="3618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3682" y="1197343"/>
            <a:ext cx="3398520" cy="4558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1201" y="3587923"/>
            <a:ext cx="2804160" cy="2197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199" y="3867589"/>
            <a:ext cx="3195482" cy="22928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1069" y="5755595"/>
            <a:ext cx="5554411" cy="8163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600" b="1" spc="-1" dirty="0">
                <a:solidFill>
                  <a:srgbClr val="953735"/>
                </a:solidFill>
                <a:latin typeface="Cambria"/>
              </a:rPr>
              <a:t>До 1988 года не выезжал из СССР</a:t>
            </a:r>
            <a:endParaRPr lang="ru-RU" sz="2600" spc="-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28160" y="259080"/>
            <a:ext cx="7863840" cy="9382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entury" panose="02040604050505020304" pitchFamily="18" charset="0"/>
              </a:rPr>
              <a:t>Коллекция «</a:t>
            </a:r>
            <a:r>
              <a:rPr lang="ru-RU" sz="2800" b="1" dirty="0">
                <a:latin typeface="Century" panose="02040604050505020304" pitchFamily="18" charset="0"/>
              </a:rPr>
              <a:t>Т</a:t>
            </a:r>
            <a:r>
              <a:rPr lang="ru-RU" sz="2800" b="1" dirty="0" smtClean="0">
                <a:latin typeface="Century" panose="02040604050505020304" pitchFamily="18" charset="0"/>
              </a:rPr>
              <a:t>ысяча лет со дня крещения Руси»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2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25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10830960" y="0"/>
            <a:ext cx="441000" cy="68576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" name="CustomShape 2"/>
          <p:cNvSpPr/>
          <p:nvPr/>
        </p:nvSpPr>
        <p:spPr>
          <a:xfrm>
            <a:off x="703080" y="0"/>
            <a:ext cx="724680" cy="68576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2" name="Рисунок 2"/>
          <p:cNvPicPr/>
          <p:nvPr/>
        </p:nvPicPr>
        <p:blipFill>
          <a:blip r:embed="rId2"/>
          <a:stretch/>
        </p:blipFill>
        <p:spPr>
          <a:xfrm>
            <a:off x="4951800" y="441360"/>
            <a:ext cx="4641480" cy="3159720"/>
          </a:xfrm>
          <a:prstGeom prst="rect">
            <a:avLst/>
          </a:prstGeom>
          <a:ln>
            <a:noFill/>
          </a:ln>
        </p:spPr>
      </p:pic>
      <p:pic>
        <p:nvPicPr>
          <p:cNvPr id="113" name="Рисунок 3"/>
          <p:cNvPicPr/>
          <p:nvPr/>
        </p:nvPicPr>
        <p:blipFill>
          <a:blip r:embed="rId3"/>
          <a:stretch/>
        </p:blipFill>
        <p:spPr>
          <a:xfrm>
            <a:off x="425520" y="1167840"/>
            <a:ext cx="4840920" cy="3227400"/>
          </a:xfrm>
          <a:prstGeom prst="rect">
            <a:avLst/>
          </a:prstGeom>
          <a:ln>
            <a:noFill/>
          </a:ln>
        </p:spPr>
      </p:pic>
      <p:pic>
        <p:nvPicPr>
          <p:cNvPr id="114" name="Рисунок 5"/>
          <p:cNvPicPr/>
          <p:nvPr/>
        </p:nvPicPr>
        <p:blipFill>
          <a:blip r:embed="rId4"/>
          <a:stretch/>
        </p:blipFill>
        <p:spPr>
          <a:xfrm>
            <a:off x="8032680" y="2321640"/>
            <a:ext cx="3838320" cy="2559960"/>
          </a:xfrm>
          <a:prstGeom prst="rect">
            <a:avLst/>
          </a:prstGeom>
          <a:ln>
            <a:noFill/>
          </a:ln>
        </p:spPr>
      </p:pic>
      <p:pic>
        <p:nvPicPr>
          <p:cNvPr id="115" name="Рисунок 6"/>
          <p:cNvPicPr/>
          <p:nvPr/>
        </p:nvPicPr>
        <p:blipFill>
          <a:blip r:embed="rId5"/>
          <a:stretch/>
        </p:blipFill>
        <p:spPr>
          <a:xfrm>
            <a:off x="5009040" y="3533040"/>
            <a:ext cx="3281040" cy="2529720"/>
          </a:xfrm>
          <a:prstGeom prst="rect">
            <a:avLst/>
          </a:prstGeom>
          <a:ln>
            <a:noFill/>
          </a:ln>
        </p:spPr>
      </p:pic>
      <p:sp>
        <p:nvSpPr>
          <p:cNvPr id="116" name="CustomShape 3"/>
          <p:cNvSpPr/>
          <p:nvPr/>
        </p:nvSpPr>
        <p:spPr>
          <a:xfrm>
            <a:off x="288720" y="4593960"/>
            <a:ext cx="4519440" cy="1329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632523"/>
                </a:solidFill>
                <a:latin typeface="Cambria"/>
              </a:rPr>
              <a:t>Его работы хранятся в музеях мира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</TotalTime>
  <Words>160</Words>
  <Application>Microsoft Office PowerPoint</Application>
  <PresentationFormat>Широкоэкранный</PresentationFormat>
  <Paragraphs>21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Century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Вячеслав Зайцев</dc:title>
  <dc:subject/>
  <dc:creator>АРСЛАН</dc:creator>
  <dc:description/>
  <cp:lastModifiedBy>АРСЛАН</cp:lastModifiedBy>
  <cp:revision>56</cp:revision>
  <dcterms:created xsi:type="dcterms:W3CDTF">2023-11-04T10:30:36Z</dcterms:created>
  <dcterms:modified xsi:type="dcterms:W3CDTF">2023-11-21T20:02:57Z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11</vt:i4>
  </property>
</Properties>
</file>